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6" r:id="rId10"/>
    <p:sldId id="267" r:id="rId11"/>
    <p:sldId id="322" r:id="rId12"/>
    <p:sldId id="323" r:id="rId13"/>
    <p:sldId id="325" r:id="rId14"/>
    <p:sldId id="268" r:id="rId15"/>
    <p:sldId id="278" r:id="rId16"/>
    <p:sldId id="279" r:id="rId17"/>
    <p:sldId id="330" r:id="rId18"/>
    <p:sldId id="32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332" r:id="rId27"/>
    <p:sldId id="333" r:id="rId28"/>
    <p:sldId id="338" r:id="rId29"/>
    <p:sldId id="339" r:id="rId30"/>
    <p:sldId id="336" r:id="rId31"/>
    <p:sldId id="335" r:id="rId32"/>
    <p:sldId id="290" r:id="rId33"/>
    <p:sldId id="291" r:id="rId34"/>
    <p:sldId id="340" r:id="rId35"/>
    <p:sldId id="294" r:id="rId36"/>
    <p:sldId id="292" r:id="rId37"/>
    <p:sldId id="293" r:id="rId38"/>
    <p:sldId id="295" r:id="rId39"/>
    <p:sldId id="337" r:id="rId40"/>
    <p:sldId id="331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6" r:id="rId49"/>
    <p:sldId id="308" r:id="rId50"/>
    <p:sldId id="309" r:id="rId51"/>
    <p:sldId id="310" r:id="rId52"/>
    <p:sldId id="326" r:id="rId53"/>
    <p:sldId id="314" r:id="rId54"/>
    <p:sldId id="327" r:id="rId55"/>
    <p:sldId id="328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1pPr>
    <a:lvl2pPr marL="0" marR="0" indent="4572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2pPr>
    <a:lvl3pPr marL="0" marR="0" indent="9144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3pPr>
    <a:lvl4pPr marL="0" marR="0" indent="13716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4pPr>
    <a:lvl5pPr marL="0" marR="0" indent="18288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5pPr>
    <a:lvl6pPr marL="0" marR="0" indent="22860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6pPr>
    <a:lvl7pPr marL="0" marR="0" indent="27432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7pPr>
    <a:lvl8pPr marL="0" marR="0" indent="32004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8pPr>
    <a:lvl9pPr marL="0" marR="0" indent="3657600" algn="just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219DC9"/>
        </a:solidFill>
        <a:effectLst/>
        <a:uFillTx/>
        <a:latin typeface="微软雅黑"/>
        <a:ea typeface="微软雅黑"/>
        <a:cs typeface="微软雅黑"/>
        <a:sym typeface="微软雅黑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L Wang" initials="Q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64B4"/>
    <a:srgbClr val="31CDA8"/>
    <a:srgbClr val="219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01" autoAdjust="0"/>
    <p:restoredTop sz="94551"/>
  </p:normalViewPr>
  <p:slideViewPr>
    <p:cSldViewPr snapToGrid="0">
      <p:cViewPr>
        <p:scale>
          <a:sx n="66" d="100"/>
          <a:sy n="66" d="100"/>
        </p:scale>
        <p:origin x="738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16T16:17:30.130" idx="1">
    <p:pos x="10" y="10"/>
    <p:text>Birdirectional 双向的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948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FFD54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F3393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002A7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000000"/>
                </a:solidFill>
                <a:effectLst>
                  <a:outerShdw blurRad="38100" dist="19050" dir="2700000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6487883"/>
            <a:ext cx="12192000" cy="384630"/>
          </a:xfrm>
          <a:prstGeom prst="rect">
            <a:avLst/>
          </a:prstGeom>
          <a:solidFill>
            <a:srgbClr val="F4B18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2180183" y="2584558"/>
            <a:ext cx="783162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3498DB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RNN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软件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仓库挖掘中的应用</a:t>
            </a:r>
            <a:endParaRPr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9" name="Pictur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8236" y="5000822"/>
            <a:ext cx="2535528" cy="85367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5662929" y="4472479"/>
            <a:ext cx="866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</a:defRPr>
            </a:lvl1pPr>
          </a:lstStyle>
          <a:p>
            <a:r>
              <a:rPr dirty="0" err="1"/>
              <a:t>王秋里</a:t>
            </a:r>
            <a:endParaRPr dirty="0"/>
          </a:p>
        </p:txBody>
      </p:sp>
      <p:sp>
        <p:nvSpPr>
          <p:cNvPr id="7" name="Shape 180"/>
          <p:cNvSpPr/>
          <p:nvPr/>
        </p:nvSpPr>
        <p:spPr>
          <a:xfrm>
            <a:off x="3824063" y="3634493"/>
            <a:ext cx="454387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767171"/>
                </a:solidFill>
              </a:defRPr>
            </a:lvl1pPr>
          </a:lstStyle>
          <a:p>
            <a:r>
              <a:rPr lang="zh-CN" altLang="en-US" dirty="0" smtClean="0"/>
              <a:t>从自然语言处理到</a:t>
            </a:r>
            <a:r>
              <a:rPr lang="en-US" altLang="zh-CN" dirty="0" smtClean="0"/>
              <a:t>Deep API Learning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308" name="Shape 308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309" name="Shape 309"/>
          <p:cNvSpPr/>
          <p:nvPr/>
        </p:nvSpPr>
        <p:spPr>
          <a:xfrm>
            <a:off x="1069060" y="1697522"/>
            <a:ext cx="421968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第二阶段：20世纪70年代以后</a:t>
            </a:r>
          </a:p>
          <a:p>
            <a:pPr>
              <a:defRPr sz="2400"/>
            </a:pPr>
            <a:r>
              <a:t>                  从规则到统计</a:t>
            </a:r>
          </a:p>
        </p:txBody>
      </p:sp>
      <p:sp>
        <p:nvSpPr>
          <p:cNvPr id="310" name="Shape 310"/>
          <p:cNvSpPr/>
          <p:nvPr/>
        </p:nvSpPr>
        <p:spPr>
          <a:xfrm>
            <a:off x="5754904" y="1512763"/>
            <a:ext cx="540503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俄国数学家马尔可夫(Andrey Markov)</a:t>
            </a:r>
          </a:p>
        </p:txBody>
      </p:sp>
      <p:sp>
        <p:nvSpPr>
          <p:cNvPr id="311" name="Shape 311"/>
          <p:cNvSpPr/>
          <p:nvPr/>
        </p:nvSpPr>
        <p:spPr>
          <a:xfrm>
            <a:off x="1228285" y="3485103"/>
            <a:ext cx="390123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    一个句子是否合理，就看它的可能性大小如何</a:t>
            </a:r>
          </a:p>
        </p:txBody>
      </p:sp>
      <p:sp>
        <p:nvSpPr>
          <p:cNvPr id="312" name="Shape 312"/>
          <p:cNvSpPr/>
          <p:nvPr/>
        </p:nvSpPr>
        <p:spPr>
          <a:xfrm>
            <a:off x="5754904" y="2359910"/>
            <a:ext cx="540503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马尔可夫假设:</a:t>
            </a:r>
          </a:p>
        </p:txBody>
      </p:sp>
      <p:sp>
        <p:nvSpPr>
          <p:cNvPr id="313" name="Shape 313"/>
          <p:cNvSpPr/>
          <p:nvPr/>
        </p:nvSpPr>
        <p:spPr>
          <a:xfrm>
            <a:off x="5754904" y="3207055"/>
            <a:ext cx="540503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假设任意一个词w</a:t>
            </a:r>
            <a:r>
              <a:rPr baseline="-5999" dirty="0"/>
              <a:t>i</a:t>
            </a:r>
            <a:r>
              <a:rPr dirty="0"/>
              <a:t>出现的概率只同它前面的词w</a:t>
            </a:r>
            <a:r>
              <a:rPr baseline="-5999" dirty="0"/>
              <a:t>i-1</a:t>
            </a:r>
            <a:r>
              <a:rPr dirty="0"/>
              <a:t>有关</a:t>
            </a:r>
          </a:p>
        </p:txBody>
      </p:sp>
      <p:sp>
        <p:nvSpPr>
          <p:cNvPr id="314" name="Shape 314"/>
          <p:cNvSpPr/>
          <p:nvPr/>
        </p:nvSpPr>
        <p:spPr>
          <a:xfrm>
            <a:off x="5754904" y="4246097"/>
            <a:ext cx="540503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P(S)=</a:t>
            </a:r>
          </a:p>
          <a:p>
            <a:r>
              <a:rPr dirty="0" smtClean="0"/>
              <a:t>P(w</a:t>
            </a:r>
            <a:r>
              <a:rPr baseline="-5999" dirty="0" smtClean="0"/>
              <a:t>1</a:t>
            </a:r>
            <a:r>
              <a:rPr dirty="0" smtClean="0"/>
              <a:t>)P(w</a:t>
            </a:r>
            <a:r>
              <a:rPr lang="en-US" baseline="-5999" dirty="0"/>
              <a:t>2</a:t>
            </a:r>
            <a:r>
              <a:rPr dirty="0" smtClean="0"/>
              <a:t>|w</a:t>
            </a:r>
            <a:r>
              <a:rPr lang="en-US" baseline="-5999" dirty="0"/>
              <a:t>1</a:t>
            </a:r>
            <a:r>
              <a:rPr dirty="0" smtClean="0"/>
              <a:t>)P(w</a:t>
            </a:r>
            <a:r>
              <a:rPr baseline="-5999" dirty="0" smtClean="0"/>
              <a:t>3</a:t>
            </a:r>
            <a:r>
              <a:rPr dirty="0" smtClean="0"/>
              <a:t>|w</a:t>
            </a:r>
            <a:r>
              <a:rPr baseline="-5999" dirty="0" smtClean="0"/>
              <a:t>2</a:t>
            </a:r>
            <a:r>
              <a:rPr dirty="0"/>
              <a:t>)…P(w</a:t>
            </a:r>
            <a:r>
              <a:rPr baseline="-5999" dirty="0"/>
              <a:t>n</a:t>
            </a:r>
            <a:r>
              <a:rPr dirty="0"/>
              <a:t>|w</a:t>
            </a:r>
            <a:r>
              <a:rPr baseline="-5999" dirty="0"/>
              <a:t>n-1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308" name="Shape 308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11" name="Shape 323"/>
          <p:cNvSpPr/>
          <p:nvPr/>
        </p:nvSpPr>
        <p:spPr>
          <a:xfrm>
            <a:off x="1651965" y="1408983"/>
            <a:ext cx="44012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zh-CN" altLang="en-US" dirty="0" smtClean="0">
                <a:solidFill>
                  <a:srgbClr val="219DC9"/>
                </a:solidFill>
              </a:rPr>
              <a:t>如何在计算机中表示自然语言？</a:t>
            </a:r>
            <a:endParaRPr dirty="0">
              <a:solidFill>
                <a:srgbClr val="219DC9"/>
              </a:solidFill>
            </a:endParaRPr>
          </a:p>
        </p:txBody>
      </p:sp>
      <p:sp>
        <p:nvSpPr>
          <p:cNvPr id="12" name="Shape 324"/>
          <p:cNvSpPr/>
          <p:nvPr/>
        </p:nvSpPr>
        <p:spPr>
          <a:xfrm>
            <a:off x="1657269" y="2227479"/>
            <a:ext cx="58374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dirty="0" err="1">
                <a:solidFill>
                  <a:srgbClr val="219DC9"/>
                </a:solidFill>
              </a:rPr>
              <a:t>我们要将每一个单词都表征为一个d维向量</a:t>
            </a:r>
            <a:endParaRPr dirty="0">
              <a:solidFill>
                <a:srgbClr val="219DC9"/>
              </a:solidFill>
            </a:endParaRPr>
          </a:p>
        </p:txBody>
      </p:sp>
      <p:pic>
        <p:nvPicPr>
          <p:cNvPr id="13" name="6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3073400"/>
            <a:ext cx="7620000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326"/>
          <p:cNvSpPr/>
          <p:nvPr/>
        </p:nvSpPr>
        <p:spPr>
          <a:xfrm>
            <a:off x="1687653" y="4119980"/>
            <a:ext cx="881669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dirty="0" err="1">
                <a:solidFill>
                  <a:srgbClr val="219DC9"/>
                </a:solidFill>
              </a:rPr>
              <a:t>我们希望通过填写值的方式可以让向量表征词，以及词的语境、意思或者语音</a:t>
            </a:r>
            <a:endParaRPr dirty="0">
              <a:solidFill>
                <a:srgbClr val="219D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637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308" name="Shape 308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9" name="Shape 337"/>
          <p:cNvSpPr/>
          <p:nvPr/>
        </p:nvSpPr>
        <p:spPr>
          <a:xfrm>
            <a:off x="1580260" y="1374089"/>
            <a:ext cx="57894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dirty="0" err="1">
                <a:solidFill>
                  <a:srgbClr val="219DC9"/>
                </a:solidFill>
              </a:rPr>
              <a:t>建立一个共生矩阵</a:t>
            </a:r>
            <a:r>
              <a:rPr dirty="0">
                <a:solidFill>
                  <a:srgbClr val="219DC9"/>
                </a:solidFill>
              </a:rPr>
              <a:t>(concurrence matrix)</a:t>
            </a:r>
          </a:p>
        </p:txBody>
      </p:sp>
      <p:pic>
        <p:nvPicPr>
          <p:cNvPr id="10" name="640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2227479"/>
            <a:ext cx="7620000" cy="546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640-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43372" y="3116428"/>
            <a:ext cx="4905256" cy="25262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92702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308" name="Shape 308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5" name="Shape 358"/>
          <p:cNvSpPr/>
          <p:nvPr/>
        </p:nvSpPr>
        <p:spPr>
          <a:xfrm>
            <a:off x="1580260" y="1374089"/>
            <a:ext cx="57894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dirty="0" err="1">
                <a:solidFill>
                  <a:srgbClr val="219DC9"/>
                </a:solidFill>
              </a:rPr>
              <a:t>建立一个共生矩阵</a:t>
            </a:r>
            <a:r>
              <a:rPr dirty="0">
                <a:solidFill>
                  <a:srgbClr val="219DC9"/>
                </a:solidFill>
              </a:rPr>
              <a:t>(concurrence matrix)</a:t>
            </a:r>
          </a:p>
        </p:txBody>
      </p:sp>
      <p:pic>
        <p:nvPicPr>
          <p:cNvPr id="6" name="640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2227479"/>
            <a:ext cx="7620000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640-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3920" y="3519506"/>
            <a:ext cx="5422901" cy="133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36659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B09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31CDA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3249648" y="2948285"/>
            <a:ext cx="64495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rPr lang="en-US" altLang="zh-CN" dirty="0" err="1"/>
              <a:t>RNN</a:t>
            </a:r>
            <a:r>
              <a:rPr dirty="0" err="1" smtClean="0"/>
              <a:t>与自然语言处理</a:t>
            </a:r>
            <a:endParaRPr dirty="0"/>
          </a:p>
        </p:txBody>
      </p:sp>
      <p:sp>
        <p:nvSpPr>
          <p:cNvPr id="318" name="Shape 318"/>
          <p:cNvSpPr/>
          <p:nvPr/>
        </p:nvSpPr>
        <p:spPr>
          <a:xfrm>
            <a:off x="2966224" y="2838450"/>
            <a:ext cx="6467335" cy="1143000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382" name="Shape 382"/>
          <p:cNvSpPr/>
          <p:nvPr/>
        </p:nvSpPr>
        <p:spPr>
          <a:xfrm>
            <a:off x="1864776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 err="1"/>
              <a:t>RNN</a:t>
            </a:r>
            <a:r>
              <a:rPr dirty="0" err="1" smtClean="0"/>
              <a:t>与自然语言处理</a:t>
            </a:r>
            <a:endParaRPr dirty="0"/>
          </a:p>
        </p:txBody>
      </p:sp>
      <p:sp>
        <p:nvSpPr>
          <p:cNvPr id="383" name="Shape 383"/>
          <p:cNvSpPr/>
          <p:nvPr/>
        </p:nvSpPr>
        <p:spPr>
          <a:xfrm>
            <a:off x="1627388" y="1374089"/>
            <a:ext cx="29168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</p:txBody>
      </p:sp>
      <p:sp>
        <p:nvSpPr>
          <p:cNvPr id="384" name="Shape 384"/>
          <p:cNvSpPr/>
          <p:nvPr/>
        </p:nvSpPr>
        <p:spPr>
          <a:xfrm>
            <a:off x="4566848" y="1399489"/>
            <a:ext cx="93370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dirty="0"/>
              <a:t>Why?</a:t>
            </a:r>
          </a:p>
        </p:txBody>
      </p:sp>
      <p:sp>
        <p:nvSpPr>
          <p:cNvPr id="385" name="Shape 385"/>
          <p:cNvSpPr/>
          <p:nvPr/>
        </p:nvSpPr>
        <p:spPr>
          <a:xfrm>
            <a:off x="1613024" y="2185196"/>
            <a:ext cx="101335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zh-CN" altLang="en-US" b="0" dirty="0" smtClean="0"/>
              <a:t>马尔科夫模型对过程状态预测效果良好，但是不事宜用于系统中长期预测</a:t>
            </a:r>
            <a:endParaRPr b="0" dirty="0"/>
          </a:p>
        </p:txBody>
      </p:sp>
      <p:sp>
        <p:nvSpPr>
          <p:cNvPr id="386" name="Shape 386"/>
          <p:cNvSpPr/>
          <p:nvPr/>
        </p:nvSpPr>
        <p:spPr>
          <a:xfrm>
            <a:off x="1627113" y="3081859"/>
            <a:ext cx="264270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zh-CN" altLang="en-US" dirty="0" smtClean="0"/>
              <a:t>其他网络模型缺点</a:t>
            </a:r>
            <a:r>
              <a:rPr lang="en-US" altLang="zh-CN" dirty="0" smtClean="0"/>
              <a:t>:</a:t>
            </a:r>
            <a:endParaRPr dirty="0"/>
          </a:p>
        </p:txBody>
      </p:sp>
      <p:sp>
        <p:nvSpPr>
          <p:cNvPr id="387" name="Shape 387"/>
          <p:cNvSpPr/>
          <p:nvPr/>
        </p:nvSpPr>
        <p:spPr>
          <a:xfrm>
            <a:off x="1571702" y="3896613"/>
            <a:ext cx="622702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b="0" dirty="0" smtClean="0"/>
              <a:t>The input should be presented all at once</a:t>
            </a:r>
            <a:endParaRPr b="0" dirty="0"/>
          </a:p>
        </p:txBody>
      </p:sp>
      <p:sp>
        <p:nvSpPr>
          <p:cNvPr id="388" name="Shape 388"/>
          <p:cNvSpPr/>
          <p:nvPr/>
        </p:nvSpPr>
        <p:spPr>
          <a:xfrm>
            <a:off x="1571702" y="4690745"/>
            <a:ext cx="908357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b="0" dirty="0" smtClean="0"/>
              <a:t>The input layer must provide for the longest possible pattern</a:t>
            </a:r>
            <a:endParaRPr b="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animBg="1"/>
      <p:bldP spid="386" grpId="0" animBg="1"/>
      <p:bldP spid="387" grpId="0" animBg="1"/>
      <p:bldP spid="3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392" name="Shape 392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sp>
        <p:nvSpPr>
          <p:cNvPr id="10" name="Shape 383"/>
          <p:cNvSpPr/>
          <p:nvPr/>
        </p:nvSpPr>
        <p:spPr>
          <a:xfrm>
            <a:off x="1627388" y="1374089"/>
            <a:ext cx="29168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</p:txBody>
      </p:sp>
      <p:sp>
        <p:nvSpPr>
          <p:cNvPr id="13" name="Shape 383"/>
          <p:cNvSpPr/>
          <p:nvPr/>
        </p:nvSpPr>
        <p:spPr>
          <a:xfrm>
            <a:off x="1231762" y="2804661"/>
            <a:ext cx="421204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en-US" altLang="zh-CN" dirty="0" smtClean="0"/>
              <a:t>LSTM: </a:t>
            </a:r>
            <a:r>
              <a:rPr lang="zh-CN" altLang="en-US" dirty="0" smtClean="0"/>
              <a:t>可以学习长期依赖信息</a:t>
            </a:r>
            <a:endParaRPr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61" y="1374089"/>
            <a:ext cx="6010346" cy="400204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392" name="Shape 392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3" y="1195288"/>
            <a:ext cx="5556301" cy="3699716"/>
          </a:xfrm>
          <a:prstGeom prst="rect">
            <a:avLst/>
          </a:prstGeom>
        </p:spPr>
      </p:pic>
      <p:sp>
        <p:nvSpPr>
          <p:cNvPr id="11" name="Shape 383"/>
          <p:cNvSpPr/>
          <p:nvPr/>
        </p:nvSpPr>
        <p:spPr>
          <a:xfrm>
            <a:off x="2985839" y="5268699"/>
            <a:ext cx="95474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en-US" altLang="zh-CN" dirty="0" smtClean="0"/>
              <a:t>LSTM</a:t>
            </a:r>
            <a:endParaRPr dirty="0"/>
          </a:p>
        </p:txBody>
      </p:sp>
      <p:sp>
        <p:nvSpPr>
          <p:cNvPr id="10" name="椭圆 9"/>
          <p:cNvSpPr/>
          <p:nvPr/>
        </p:nvSpPr>
        <p:spPr>
          <a:xfrm>
            <a:off x="685063" y="3316753"/>
            <a:ext cx="2769772" cy="636608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64" y="1824570"/>
            <a:ext cx="4970988" cy="3196140"/>
          </a:xfrm>
          <a:prstGeom prst="rect">
            <a:avLst/>
          </a:prstGeom>
        </p:spPr>
      </p:pic>
      <p:sp>
        <p:nvSpPr>
          <p:cNvPr id="14" name="Shape 383"/>
          <p:cNvSpPr/>
          <p:nvPr/>
        </p:nvSpPr>
        <p:spPr>
          <a:xfrm>
            <a:off x="8336047" y="5268699"/>
            <a:ext cx="7816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r>
              <a:rPr lang="en-US" altLang="zh-CN" dirty="0" smtClean="0"/>
              <a:t>GRU</a:t>
            </a:r>
            <a:endParaRPr dirty="0"/>
          </a:p>
        </p:txBody>
      </p:sp>
      <p:sp>
        <p:nvSpPr>
          <p:cNvPr id="15" name="椭圆 14"/>
          <p:cNvSpPr/>
          <p:nvPr/>
        </p:nvSpPr>
        <p:spPr>
          <a:xfrm>
            <a:off x="8966255" y="3322199"/>
            <a:ext cx="2246097" cy="636608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18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392" name="Shape 392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sp>
        <p:nvSpPr>
          <p:cNvPr id="393" name="Shape 393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p:sp>
        <p:nvSpPr>
          <p:cNvPr id="395" name="Shape 395"/>
          <p:cNvSpPr/>
          <p:nvPr/>
        </p:nvSpPr>
        <p:spPr>
          <a:xfrm>
            <a:off x="6131774" y="2646579"/>
            <a:ext cx="46761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t>传统RNN中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t>隐藏状态向量是通过该公式计算的</a:t>
            </a:r>
          </a:p>
        </p:txBody>
      </p:sp>
      <p:pic>
        <p:nvPicPr>
          <p:cNvPr id="396" name="6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8041" y="3919068"/>
            <a:ext cx="6575694" cy="953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42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9" name="Shape 39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00" name="Shape 400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sp>
        <p:nvSpPr>
          <p:cNvPr id="401" name="Shape 401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Shape 403"/>
              <p:cNvSpPr/>
              <p:nvPr/>
            </p:nvSpPr>
            <p:spPr>
              <a:xfrm>
                <a:off x="5429350" y="2935467"/>
                <a:ext cx="6643045" cy="15780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rIns="45719">
                <a:spAutoFit/>
              </a:bodyPr>
              <a:lstStyle/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dirty="0" err="1"/>
                  <a:t>GRU提供</a:t>
                </a:r>
                <a:endParaRPr dirty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dirty="0" err="1"/>
                  <a:t>一个更新门</a:t>
                </a:r>
                <a:r>
                  <a:rPr dirty="0"/>
                  <a:t>(update gate)  — z</a:t>
                </a:r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dirty="0" err="1"/>
                  <a:t>一个重置门</a:t>
                </a:r>
                <a:r>
                  <a:rPr dirty="0"/>
                  <a:t>(reset gate)  — r</a:t>
                </a:r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dirty="0" err="1"/>
                  <a:t>一个新的记忆存储器</a:t>
                </a:r>
                <a:r>
                  <a:rPr dirty="0"/>
                  <a:t>(memory container) —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403" name="Shape 4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350" y="2935467"/>
                <a:ext cx="6643045" cy="1578061"/>
              </a:xfrm>
              <a:prstGeom prst="rect">
                <a:avLst/>
              </a:prstGeom>
              <a:blipFill>
                <a:blip r:embed="rId2"/>
                <a:stretch>
                  <a:fillRect l="-2112" t="-3101" r="-7254" b="-852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188542" y="3700933"/>
            <a:ext cx="557079" cy="53050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677763" y="3700932"/>
            <a:ext cx="557079" cy="53050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720830" y="3700931"/>
            <a:ext cx="557079" cy="530507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  <p:bldP spid="19" grpId="1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993753" y="2225061"/>
            <a:ext cx="8710075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800">
                <a:solidFill>
                  <a:srgbClr val="3498DB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pPr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A.自然语言处理发展历程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 sz="4800">
                <a:solidFill>
                  <a:srgbClr val="3498DB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pPr>
            <a:r>
              <a:rPr b="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B.</a:t>
            </a:r>
            <a:r>
              <a:rPr lang="en-US" b="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RNN</a:t>
            </a:r>
            <a:r>
              <a:rPr b="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与自然语言处理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defRPr sz="4800">
                <a:solidFill>
                  <a:srgbClr val="3498DB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pPr>
            <a:r>
              <a:rPr b="0" dirty="0" err="1">
                <a:latin typeface="黑体" panose="02010609060101010101" pitchFamily="49" charset="-122"/>
                <a:ea typeface="黑体" panose="02010609060101010101" pitchFamily="49" charset="-122"/>
              </a:rPr>
              <a:t>C.</a:t>
            </a:r>
            <a:r>
              <a:rPr b="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自然语言处理</a:t>
            </a:r>
            <a:r>
              <a:rPr lang="zh-CN" altLang="en-US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b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API Learning</a:t>
            </a:r>
            <a:endParaRPr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08" name="Shape 408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sp>
        <p:nvSpPr>
          <p:cNvPr id="409" name="Shape 409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7" y="2444868"/>
            <a:ext cx="4807463" cy="9439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7" y="3388857"/>
            <a:ext cx="4483914" cy="9017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47" y="4481618"/>
            <a:ext cx="4707802" cy="99320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15" name="Shape 415"/>
          <p:cNvSpPr/>
          <p:nvPr/>
        </p:nvSpPr>
        <p:spPr>
          <a:xfrm>
            <a:off x="1864777" y="584200"/>
            <a:ext cx="250324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dirty="0"/>
              <a:t>RNN</a:t>
            </a:r>
            <a:r>
              <a:rPr lang="zh-CN" altLang="en-US" dirty="0"/>
              <a:t>与自然语言处理</a:t>
            </a:r>
          </a:p>
        </p:txBody>
      </p:sp>
      <p:sp>
        <p:nvSpPr>
          <p:cNvPr id="416" name="Shape 416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p:pic>
        <p:nvPicPr>
          <p:cNvPr id="418" name="6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8983" y="2512840"/>
            <a:ext cx="6575693" cy="95347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 rot="5400000">
            <a:off x="7911526" y="3450347"/>
            <a:ext cx="927151" cy="931140"/>
          </a:xfrm>
          <a:prstGeom prst="rightArrow">
            <a:avLst>
              <a:gd name="adj1" fmla="val 32000"/>
              <a:gd name="adj2" fmla="val 64275"/>
            </a:avLst>
          </a:prstGeom>
          <a:solidFill>
            <a:srgbClr val="31CDA8"/>
          </a:solidFill>
          <a:ln w="12700">
            <a:solidFill>
              <a:srgbClr val="31CDA8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41" y="4405818"/>
            <a:ext cx="5189263" cy="109478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24" name="Shape 424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25" name="Shape 425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7" name="Shape 427"/>
              <p:cNvSpPr/>
              <p:nvPr/>
            </p:nvSpPr>
            <p:spPr>
              <a:xfrm>
                <a:off x="6857690" y="3025136"/>
                <a:ext cx="5334310" cy="23167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dirty="0" err="1" smtClean="0"/>
                  <a:t>更新门</a:t>
                </a: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lang="en-US" altLang="zh-CN" dirty="0" err="1" smtClean="0"/>
                  <a:t>z</a:t>
                </a:r>
                <a:r>
                  <a:rPr lang="en-US" altLang="zh-CN" baseline="-25000" dirty="0" err="1" smtClean="0"/>
                  <a:t>t</a:t>
                </a:r>
                <a:r>
                  <a:rPr lang="en-US" altLang="zh-CN" dirty="0" smtClean="0"/>
                  <a:t> -&gt; 1, </a:t>
                </a:r>
                <a:r>
                  <a:rPr lang="en-US" altLang="zh-CN" dirty="0" err="1" smtClean="0"/>
                  <a:t>h</a:t>
                </a:r>
                <a:r>
                  <a:rPr lang="en-US" altLang="zh-CN" baseline="-25000" dirty="0" err="1" smtClean="0"/>
                  <a:t>t</a:t>
                </a:r>
                <a:r>
                  <a:rPr lang="en-US" altLang="zh-CN" baseline="-25000" dirty="0" smtClean="0"/>
                  <a:t> </a:t>
                </a:r>
                <a:r>
                  <a:rPr lang="en-US" altLang="zh-CN" dirty="0" smtClean="0"/>
                  <a:t>-&gt; h</a:t>
                </a:r>
                <a:r>
                  <a:rPr lang="en-US" altLang="zh-CN" baseline="-25000" dirty="0" smtClean="0"/>
                  <a:t>t-1</a:t>
                </a:r>
                <a:endParaRPr baseline="-25000" dirty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lang="en-US" altLang="zh-CN" dirty="0" err="1"/>
                  <a:t>z</a:t>
                </a:r>
                <a:r>
                  <a:rPr lang="en-US" baseline="-25000" dirty="0" err="1" smtClean="0"/>
                  <a:t>t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-&gt; 0, </a:t>
                </a:r>
                <a:r>
                  <a:rPr lang="en-US" dirty="0" err="1" smtClean="0"/>
                  <a:t>h</a:t>
                </a:r>
                <a:r>
                  <a:rPr lang="en-US" baseline="-25000" dirty="0" err="1" smtClean="0"/>
                  <a:t>t</a:t>
                </a:r>
                <a:r>
                  <a:rPr lang="en-US" dirty="0" smtClean="0"/>
                  <a:t> -&gt;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b="1" i="1" baseline="-250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427" name="Shape 4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90" y="3025136"/>
                <a:ext cx="5334310" cy="2316724"/>
              </a:xfrm>
              <a:prstGeom prst="rect">
                <a:avLst/>
              </a:prstGeom>
              <a:blipFill>
                <a:blip r:embed="rId2"/>
                <a:stretch>
                  <a:fillRect l="-2629" t="-21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8" name="640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197" y="5013632"/>
            <a:ext cx="3840644" cy="65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32" name="Shape 432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33" name="Shape 433"/>
          <p:cNvSpPr/>
          <p:nvPr/>
        </p:nvSpPr>
        <p:spPr>
          <a:xfrm>
            <a:off x="1497643" y="1374089"/>
            <a:ext cx="632641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 err="1"/>
              <a:t>门控循环单元</a:t>
            </a:r>
            <a:r>
              <a:rPr dirty="0"/>
              <a:t>(gated recurrent unit / GRU)</a:t>
            </a:r>
          </a:p>
        </p:txBody>
      </p:sp>
      <p:pic>
        <p:nvPicPr>
          <p:cNvPr id="436" name="640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4197" y="5013632"/>
            <a:ext cx="3840644" cy="65645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427"/>
              <p:cNvSpPr/>
              <p:nvPr/>
            </p:nvSpPr>
            <p:spPr>
              <a:xfrm>
                <a:off x="6857690" y="3038131"/>
                <a:ext cx="5334310" cy="23167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45719" rIns="45719">
                <a:spAutoFit/>
              </a:bodyPr>
              <a:lstStyle/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lang="zh-CN" altLang="en-US" dirty="0" smtClean="0"/>
                  <a:t>重置门</a:t>
                </a: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lang="en-US" dirty="0" err="1" smtClean="0"/>
                  <a:t>r</a:t>
                </a:r>
                <a:r>
                  <a:rPr lang="en-US" baseline="-25000" dirty="0" err="1" smtClean="0"/>
                  <a:t>t</a:t>
                </a:r>
                <a:r>
                  <a:rPr lang="en-US" dirty="0" smtClean="0"/>
                  <a:t> -&gt; 1,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i="1" baseline="-250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dirty="0" smtClean="0"/>
                  <a:t> -&gt;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i="1" baseline="-250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dirty="0" smtClean="0"/>
                  <a:t>-1</a:t>
                </a:r>
                <a:endParaRPr dirty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 smtClean="0"/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r>
                  <a:rPr lang="en-US" altLang="zh-CN" dirty="0" err="1"/>
                  <a:t>r</a:t>
                </a:r>
                <a:r>
                  <a:rPr lang="en-US" baseline="-25000" dirty="0" err="1" smtClean="0"/>
                  <a:t>t</a:t>
                </a:r>
                <a:r>
                  <a:rPr lang="en-US" dirty="0" smtClean="0"/>
                  <a:t> -&gt; 0,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i="1" baseline="-250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r>
                  <a:rPr 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-&gt;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i="1" baseline="-2500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acc>
                  </m:oMath>
                </a14:m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defRPr sz="2400">
                    <a:solidFill>
                      <a:srgbClr val="31CDA8"/>
                    </a:solidFill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9" name="Shape 4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90" y="3038131"/>
                <a:ext cx="5334310" cy="2316724"/>
              </a:xfrm>
              <a:prstGeom prst="rect">
                <a:avLst/>
              </a:prstGeom>
              <a:blipFill>
                <a:blip r:embed="rId3"/>
                <a:stretch>
                  <a:fillRect l="-2629" t="-21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62" y="2444869"/>
            <a:ext cx="4137102" cy="2659986"/>
          </a:xfrm>
          <a:prstGeom prst="rect">
            <a:avLst/>
          </a:prstGeom>
        </p:spPr>
      </p:pic>
      <p:sp>
        <p:nvSpPr>
          <p:cNvPr id="438" name="Shape 43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0" name="Shape 440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41" name="Shape 441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sp>
        <p:nvSpPr>
          <p:cNvPr id="443" name="Shape 443"/>
          <p:cNvSpPr/>
          <p:nvPr/>
        </p:nvSpPr>
        <p:spPr>
          <a:xfrm>
            <a:off x="6922887" y="3074640"/>
            <a:ext cx="526911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l">
              <a:defRPr sz="2400">
                <a:solidFill>
                  <a:srgbClr val="31CDA8"/>
                </a:solidFill>
              </a:defRPr>
            </a:pPr>
            <a:r>
              <a:rPr lang="en-US" altLang="zh-CN" i="1" u="sng" dirty="0" smtClean="0"/>
              <a:t>S</a:t>
            </a:r>
            <a:r>
              <a:rPr i="1" u="sng" dirty="0" smtClean="0"/>
              <a:t>hort-term</a:t>
            </a:r>
            <a:r>
              <a:rPr dirty="0" smtClean="0"/>
              <a:t> </a:t>
            </a:r>
            <a:r>
              <a:rPr dirty="0"/>
              <a:t>dependencies </a:t>
            </a:r>
            <a:endParaRPr lang="en-US" dirty="0" smtClean="0"/>
          </a:p>
          <a:p>
            <a:pPr algn="l">
              <a:defRPr sz="2400">
                <a:solidFill>
                  <a:srgbClr val="31CDA8"/>
                </a:solidFill>
              </a:defRPr>
            </a:pPr>
            <a:endParaRPr lang="en-US" dirty="0" smtClean="0"/>
          </a:p>
          <a:p>
            <a:pPr algn="l">
              <a:defRPr sz="2400">
                <a:solidFill>
                  <a:srgbClr val="31CDA8"/>
                </a:solidFill>
              </a:defRPr>
            </a:pPr>
            <a:r>
              <a:rPr lang="en-US" i="1" u="sng" dirty="0" smtClean="0"/>
              <a:t>L</a:t>
            </a:r>
            <a:r>
              <a:rPr i="1" u="sng" dirty="0" smtClean="0"/>
              <a:t>onger-term</a:t>
            </a:r>
            <a:r>
              <a:rPr dirty="0" smtClean="0"/>
              <a:t> dependencie</a:t>
            </a:r>
            <a:r>
              <a:rPr lang="en-US" altLang="zh-CN" dirty="0" smtClean="0"/>
              <a:t>s</a:t>
            </a:r>
            <a:endParaRPr lang="en-US" dirty="0" smtClean="0"/>
          </a:p>
        </p:txBody>
      </p:sp>
      <p:pic>
        <p:nvPicPr>
          <p:cNvPr id="444" name="640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197" y="5013632"/>
            <a:ext cx="3840644" cy="656457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" name="直接箭头连接符 4"/>
          <p:cNvCxnSpPr/>
          <p:nvPr/>
        </p:nvCxnSpPr>
        <p:spPr>
          <a:xfrm flipH="1">
            <a:off x="3969834" y="3348318"/>
            <a:ext cx="2953056" cy="606274"/>
          </a:xfrm>
          <a:prstGeom prst="straightConnector1">
            <a:avLst/>
          </a:prstGeom>
          <a:noFill/>
          <a:ln w="25400" cap="flat">
            <a:solidFill>
              <a:srgbClr val="31CDA8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4495285" y="3954592"/>
            <a:ext cx="2427602" cy="105668"/>
          </a:xfrm>
          <a:prstGeom prst="straightConnector1">
            <a:avLst/>
          </a:prstGeom>
          <a:noFill/>
          <a:ln w="25400" cap="flat">
            <a:solidFill>
              <a:srgbClr val="31CDA8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50" name="Shape 450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sp>
        <p:nvSpPr>
          <p:cNvPr id="451" name="Shape 451"/>
          <p:cNvSpPr/>
          <p:nvPr/>
        </p:nvSpPr>
        <p:spPr>
          <a:xfrm>
            <a:off x="419101" y="2595779"/>
            <a:ext cx="577170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31CDA8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2" name="矩形 1"/>
          <p:cNvSpPr/>
          <p:nvPr/>
        </p:nvSpPr>
        <p:spPr>
          <a:xfrm>
            <a:off x="1178419" y="3607032"/>
            <a:ext cx="5022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31CDA8"/>
                </a:solidFill>
              </a:rPr>
              <a:t> a fixed-length vector representation </a:t>
            </a:r>
          </a:p>
        </p:txBody>
      </p:sp>
      <p:sp>
        <p:nvSpPr>
          <p:cNvPr id="4" name="矩形 3"/>
          <p:cNvSpPr/>
          <p:nvPr/>
        </p:nvSpPr>
        <p:spPr>
          <a:xfrm>
            <a:off x="1697792" y="4442157"/>
            <a:ext cx="3736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dirty="0">
                <a:solidFill>
                  <a:srgbClr val="31CDA8"/>
                </a:solidFill>
              </a:rPr>
              <a:t>a variable-length sequence.</a:t>
            </a:r>
          </a:p>
        </p:txBody>
      </p:sp>
      <p:sp>
        <p:nvSpPr>
          <p:cNvPr id="5" name="矩形 4"/>
          <p:cNvSpPr/>
          <p:nvPr/>
        </p:nvSpPr>
        <p:spPr>
          <a:xfrm>
            <a:off x="1677469" y="2782972"/>
            <a:ext cx="3663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31CDA8"/>
                </a:solidFill>
              </a:rPr>
              <a:t>a variable-length </a:t>
            </a:r>
            <a:r>
              <a:rPr lang="en-US" altLang="zh-CN" dirty="0">
                <a:solidFill>
                  <a:srgbClr val="31CDA8"/>
                </a:solidFill>
              </a:rPr>
              <a:t>sequence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3509060" y="3183082"/>
            <a:ext cx="0" cy="423950"/>
          </a:xfrm>
          <a:prstGeom prst="straightConnector1">
            <a:avLst/>
          </a:prstGeom>
          <a:ln w="25400">
            <a:solidFill>
              <a:srgbClr val="31CDA8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509060" y="4007142"/>
            <a:ext cx="0" cy="423950"/>
          </a:xfrm>
          <a:prstGeom prst="straightConnector1">
            <a:avLst/>
          </a:prstGeom>
          <a:ln w="25400">
            <a:solidFill>
              <a:srgbClr val="31CDA8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53" y="1120348"/>
            <a:ext cx="4852119" cy="454941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50" name="Shape 450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4" y="2709629"/>
            <a:ext cx="3503612" cy="85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29" y="3770030"/>
            <a:ext cx="3895119" cy="7953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53" y="1120348"/>
            <a:ext cx="4852119" cy="45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982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50" name="Shape 450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sp>
        <p:nvSpPr>
          <p:cNvPr id="9" name="Shape 450"/>
          <p:cNvSpPr/>
          <p:nvPr/>
        </p:nvSpPr>
        <p:spPr>
          <a:xfrm>
            <a:off x="1580307" y="2547935"/>
            <a:ext cx="279499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en-US" altLang="zh-CN" smtClean="0"/>
              <a:t>English -&gt; French</a:t>
            </a:r>
            <a:endParaRPr dirty="0"/>
          </a:p>
        </p:txBody>
      </p:sp>
      <p:sp>
        <p:nvSpPr>
          <p:cNvPr id="10" name="Shape 450"/>
          <p:cNvSpPr/>
          <p:nvPr/>
        </p:nvSpPr>
        <p:spPr>
          <a:xfrm>
            <a:off x="1329373" y="3429000"/>
            <a:ext cx="35740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31CDA8"/>
                </a:solidFill>
              </a:defRPr>
            </a:pPr>
            <a:r>
              <a:rPr lang="en-US" dirty="0" smtClean="0"/>
              <a:t>418M out of 2G words</a:t>
            </a:r>
          </a:p>
          <a:p>
            <a:pPr algn="ctr">
              <a:defRPr sz="2400">
                <a:solidFill>
                  <a:srgbClr val="31CDA8"/>
                </a:solidFill>
              </a:defRPr>
            </a:pPr>
            <a:r>
              <a:rPr lang="en-US" dirty="0" smtClean="0"/>
              <a:t> for modeling</a:t>
            </a:r>
          </a:p>
        </p:txBody>
      </p:sp>
      <p:sp>
        <p:nvSpPr>
          <p:cNvPr id="11" name="Shape 450"/>
          <p:cNvSpPr/>
          <p:nvPr/>
        </p:nvSpPr>
        <p:spPr>
          <a:xfrm>
            <a:off x="1231762" y="4419091"/>
            <a:ext cx="40325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31CDA8"/>
                </a:solidFill>
              </a:defRPr>
            </a:pPr>
            <a:r>
              <a:rPr lang="en-US" dirty="0" smtClean="0"/>
              <a:t>348M out of 850M words</a:t>
            </a:r>
          </a:p>
          <a:p>
            <a:pPr algn="ctr">
              <a:defRPr sz="2400">
                <a:solidFill>
                  <a:srgbClr val="31CDA8"/>
                </a:solidFill>
              </a:defRPr>
            </a:pPr>
            <a:r>
              <a:rPr lang="en-US" dirty="0"/>
              <a:t>f</a:t>
            </a:r>
            <a:r>
              <a:rPr lang="en-US" dirty="0" smtClean="0"/>
              <a:t>or training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53" y="1120348"/>
            <a:ext cx="4852119" cy="45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723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50" name="Shape 450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0576" y="2547935"/>
            <a:ext cx="302422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Input X(x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,x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is-IS" sz="2400" dirty="0" smtClean="0">
                <a:solidFill>
                  <a:schemeClr val="tx2">
                    <a:lumMod val="50000"/>
                  </a:schemeClr>
                </a:solidFill>
              </a:rPr>
              <a:t>…,x</a:t>
            </a:r>
            <a:r>
              <a:rPr lang="is-IS" sz="2400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is-IS" sz="24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微软雅黑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01496" y="3113791"/>
            <a:ext cx="1727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for </a:t>
            </a:r>
            <a:r>
              <a:rPr lang="en-US" sz="2400" dirty="0" err="1" smtClean="0">
                <a:solidFill>
                  <a:schemeClr val="tx2">
                    <a:lumMod val="50000"/>
                  </a:schemeClr>
                </a:solidFill>
              </a:rPr>
              <a:t>x</a:t>
            </a:r>
            <a:r>
              <a:rPr lang="en-US" sz="2400" baseline="-25000" dirty="0" err="1" smtClean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 in X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微软雅黑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0"/>
          <a:stretch/>
        </p:blipFill>
        <p:spPr>
          <a:xfrm>
            <a:off x="2238315" y="3679647"/>
            <a:ext cx="3772115" cy="6491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80307" y="4373856"/>
            <a:ext cx="40565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Output C(c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,c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is-IS" sz="2400" dirty="0" smtClean="0">
                <a:solidFill>
                  <a:schemeClr val="tx2">
                    <a:lumMod val="50000"/>
                  </a:schemeClr>
                </a:solidFill>
              </a:rPr>
              <a:t>…,c</a:t>
            </a:r>
            <a:r>
              <a:rPr lang="is-IS" sz="2400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is-IS" sz="2400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53" y="1120348"/>
            <a:ext cx="4852119" cy="45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60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50" name="Shape 450"/>
          <p:cNvSpPr/>
          <p:nvPr/>
        </p:nvSpPr>
        <p:spPr>
          <a:xfrm>
            <a:off x="1580307" y="1374089"/>
            <a:ext cx="360451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31CDA8"/>
                </a:solidFill>
              </a:defRPr>
            </a:pPr>
            <a:r>
              <a:rPr lang="zh-CN" altLang="en-US" dirty="0"/>
              <a:t>递归</a:t>
            </a:r>
            <a:r>
              <a:rPr dirty="0" err="1" smtClean="0"/>
              <a:t>神经网络</a:t>
            </a:r>
            <a:r>
              <a:rPr dirty="0"/>
              <a:t>(RNN)</a:t>
            </a:r>
          </a:p>
          <a:p>
            <a:pPr>
              <a:defRPr sz="2400">
                <a:solidFill>
                  <a:srgbClr val="31CDA8"/>
                </a:solidFill>
              </a:defRPr>
            </a:pPr>
            <a:r>
              <a:rPr dirty="0"/>
              <a:t>RNN Encoder-Decoder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2599" y="2547935"/>
            <a:ext cx="300017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Input Y(y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,y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is-IS" sz="2400" dirty="0" smtClean="0">
                <a:solidFill>
                  <a:schemeClr val="tx2">
                    <a:lumMod val="50000"/>
                  </a:schemeClr>
                </a:solidFill>
              </a:rPr>
              <a:t>…,y</a:t>
            </a:r>
            <a:r>
              <a:rPr lang="is-IS" sz="2400" baseline="-25000" dirty="0" smtClean="0">
                <a:solidFill>
                  <a:schemeClr val="tx2">
                    <a:lumMod val="50000"/>
                  </a:schemeClr>
                </a:solidFill>
              </a:rPr>
              <a:t>n</a:t>
            </a:r>
            <a:r>
              <a:rPr lang="is-IS" sz="2400" dirty="0" smtClean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微软雅黑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6725" y="3113791"/>
            <a:ext cx="16969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for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</a:rPr>
              <a:t>y</a:t>
            </a:r>
            <a:r>
              <a:rPr lang="en-US" sz="2400" baseline="-25000" dirty="0" err="1" smtClean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z="2400" baseline="-25000" dirty="0" smtClean="0">
                <a:solidFill>
                  <a:schemeClr val="tx2">
                    <a:lumMod val="50000"/>
                  </a:schemeClr>
                </a:solidFill>
              </a:rPr>
              <a:t> 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in Y 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FillTx/>
              <a:sym typeface="微软雅黑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0"/>
          <a:stretch/>
        </p:blipFill>
        <p:spPr>
          <a:xfrm>
            <a:off x="2238315" y="3679647"/>
            <a:ext cx="3772115" cy="6491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15" y="3614238"/>
            <a:ext cx="3709163" cy="757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53" y="1120348"/>
            <a:ext cx="4852119" cy="454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34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3945060" y="2851737"/>
            <a:ext cx="42189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186" name="Shape 186"/>
          <p:cNvSpPr/>
          <p:nvPr/>
        </p:nvSpPr>
        <p:spPr>
          <a:xfrm>
            <a:off x="3757468" y="2802207"/>
            <a:ext cx="4677064" cy="114300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" name="椭圆 3"/>
          <p:cNvSpPr/>
          <p:nvPr/>
        </p:nvSpPr>
        <p:spPr>
          <a:xfrm>
            <a:off x="3430280" y="4276749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3939566" y="4542967"/>
            <a:ext cx="810228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椭圆 9"/>
          <p:cNvSpPr/>
          <p:nvPr/>
        </p:nvSpPr>
        <p:spPr>
          <a:xfrm>
            <a:off x="4749794" y="4276749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259080" y="4542967"/>
            <a:ext cx="810228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椭圆 11"/>
          <p:cNvSpPr/>
          <p:nvPr/>
        </p:nvSpPr>
        <p:spPr>
          <a:xfrm>
            <a:off x="6069308" y="4276749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578594" y="4542967"/>
            <a:ext cx="810228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椭圆 13"/>
          <p:cNvSpPr/>
          <p:nvPr/>
        </p:nvSpPr>
        <p:spPr>
          <a:xfrm>
            <a:off x="7388822" y="4276749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7898108" y="3669173"/>
            <a:ext cx="764309" cy="873794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椭圆 15"/>
          <p:cNvSpPr/>
          <p:nvPr/>
        </p:nvSpPr>
        <p:spPr>
          <a:xfrm>
            <a:off x="8541909" y="3159887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7898108" y="3040656"/>
            <a:ext cx="764310" cy="199305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3699308" y="4786035"/>
            <a:ext cx="1930" cy="87629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5004437" y="4786035"/>
            <a:ext cx="1930" cy="87629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6323951" y="4786035"/>
            <a:ext cx="1930" cy="87629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7657109" y="4786035"/>
            <a:ext cx="1930" cy="87629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/>
          <p:nvPr/>
        </p:nvCxnSpPr>
        <p:spPr>
          <a:xfrm flipV="1">
            <a:off x="7657109" y="2386200"/>
            <a:ext cx="0" cy="442116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 flipH="1">
            <a:off x="6728663" y="2238681"/>
            <a:ext cx="684475" cy="67515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Shape 449"/>
          <p:cNvSpPr/>
          <p:nvPr/>
        </p:nvSpPr>
        <p:spPr>
          <a:xfrm>
            <a:off x="3386242" y="5648393"/>
            <a:ext cx="626131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2">
                    <a:lumMod val="50000"/>
                  </a:schemeClr>
                </a:solidFill>
              </a:rPr>
              <a:t>for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Shape 449"/>
          <p:cNvSpPr/>
          <p:nvPr/>
        </p:nvSpPr>
        <p:spPr>
          <a:xfrm>
            <a:off x="4663319" y="5648393"/>
            <a:ext cx="68223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2">
                    <a:lumMod val="50000"/>
                  </a:schemeClr>
                </a:solidFill>
              </a:rPr>
              <a:t>the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Shape 449"/>
          <p:cNvSpPr/>
          <p:nvPr/>
        </p:nvSpPr>
        <p:spPr>
          <a:xfrm>
            <a:off x="5912301" y="5662327"/>
            <a:ext cx="82330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2">
                    <a:lumMod val="50000"/>
                  </a:schemeClr>
                </a:solidFill>
              </a:rPr>
              <a:t>first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Shape 449"/>
          <p:cNvSpPr/>
          <p:nvPr/>
        </p:nvSpPr>
        <p:spPr>
          <a:xfrm>
            <a:off x="7202979" y="5648393"/>
            <a:ext cx="908260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2">
                    <a:lumMod val="50000"/>
                  </a:schemeClr>
                </a:solidFill>
              </a:rPr>
              <a:t>time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0" name="Shape 449"/>
          <p:cNvSpPr/>
          <p:nvPr/>
        </p:nvSpPr>
        <p:spPr>
          <a:xfrm>
            <a:off x="9171703" y="3175256"/>
            <a:ext cx="33438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rPr lang="en-US" altLang="zh-CN" sz="2800" dirty="0" smtClean="0">
                <a:solidFill>
                  <a:schemeClr val="tx2">
                    <a:lumMod val="50000"/>
                  </a:schemeClr>
                </a:solidFill>
              </a:rPr>
              <a:t>C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7402466" y="279833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37" name="直接箭头连接符 36"/>
          <p:cNvCxnSpPr>
            <a:stCxn id="35" idx="2"/>
          </p:cNvCxnSpPr>
          <p:nvPr/>
        </p:nvCxnSpPr>
        <p:spPr>
          <a:xfrm flipH="1">
            <a:off x="6735601" y="305297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椭圆 40"/>
          <p:cNvSpPr/>
          <p:nvPr/>
        </p:nvSpPr>
        <p:spPr>
          <a:xfrm>
            <a:off x="6233137" y="279833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42" name="直接箭头连接符 41"/>
          <p:cNvCxnSpPr>
            <a:stCxn id="41" idx="2"/>
          </p:cNvCxnSpPr>
          <p:nvPr/>
        </p:nvCxnSpPr>
        <p:spPr>
          <a:xfrm flipH="1">
            <a:off x="5566272" y="305297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椭圆 44"/>
          <p:cNvSpPr/>
          <p:nvPr/>
        </p:nvSpPr>
        <p:spPr>
          <a:xfrm>
            <a:off x="5063808" y="279833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46" name="直接箭头连接符 45"/>
          <p:cNvCxnSpPr>
            <a:stCxn id="45" idx="2"/>
          </p:cNvCxnSpPr>
          <p:nvPr/>
        </p:nvCxnSpPr>
        <p:spPr>
          <a:xfrm flipH="1">
            <a:off x="4396943" y="305297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椭圆 46"/>
          <p:cNvSpPr/>
          <p:nvPr/>
        </p:nvSpPr>
        <p:spPr>
          <a:xfrm>
            <a:off x="3924365" y="279833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48" name="直接箭头连接符 47"/>
          <p:cNvCxnSpPr>
            <a:stCxn id="47" idx="2"/>
          </p:cNvCxnSpPr>
          <p:nvPr/>
        </p:nvCxnSpPr>
        <p:spPr>
          <a:xfrm flipH="1">
            <a:off x="3257500" y="305297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椭圆 48"/>
          <p:cNvSpPr/>
          <p:nvPr/>
        </p:nvSpPr>
        <p:spPr>
          <a:xfrm>
            <a:off x="2755036" y="279833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7388822" y="184862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2" name="直接箭头连接符 51"/>
          <p:cNvCxnSpPr>
            <a:stCxn id="51" idx="2"/>
          </p:cNvCxnSpPr>
          <p:nvPr/>
        </p:nvCxnSpPr>
        <p:spPr>
          <a:xfrm flipH="1">
            <a:off x="6721957" y="210326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椭圆 52"/>
          <p:cNvSpPr/>
          <p:nvPr/>
        </p:nvSpPr>
        <p:spPr>
          <a:xfrm>
            <a:off x="6219493" y="184862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4" name="直接箭头连接符 53"/>
          <p:cNvCxnSpPr>
            <a:stCxn id="53" idx="2"/>
          </p:cNvCxnSpPr>
          <p:nvPr/>
        </p:nvCxnSpPr>
        <p:spPr>
          <a:xfrm flipH="1">
            <a:off x="5552628" y="210326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椭圆 54"/>
          <p:cNvSpPr/>
          <p:nvPr/>
        </p:nvSpPr>
        <p:spPr>
          <a:xfrm>
            <a:off x="5050164" y="184862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6" name="直接箭头连接符 55"/>
          <p:cNvCxnSpPr>
            <a:stCxn id="55" idx="2"/>
          </p:cNvCxnSpPr>
          <p:nvPr/>
        </p:nvCxnSpPr>
        <p:spPr>
          <a:xfrm flipH="1">
            <a:off x="4383299" y="210326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椭圆 56"/>
          <p:cNvSpPr/>
          <p:nvPr/>
        </p:nvSpPr>
        <p:spPr>
          <a:xfrm>
            <a:off x="3910721" y="184862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58" name="直接箭头连接符 57"/>
          <p:cNvCxnSpPr>
            <a:stCxn id="57" idx="2"/>
          </p:cNvCxnSpPr>
          <p:nvPr/>
        </p:nvCxnSpPr>
        <p:spPr>
          <a:xfrm flipH="1">
            <a:off x="3243856" y="2103269"/>
            <a:ext cx="6668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椭圆 58"/>
          <p:cNvSpPr/>
          <p:nvPr/>
        </p:nvSpPr>
        <p:spPr>
          <a:xfrm>
            <a:off x="2741392" y="1848626"/>
            <a:ext cx="509286" cy="509286"/>
          </a:xfrm>
          <a:prstGeom prst="ellipse">
            <a:avLst/>
          </a:prstGeom>
          <a:solidFill>
            <a:srgbClr val="FFFFFF"/>
          </a:solidFill>
          <a:ln w="38100" cap="flat">
            <a:solidFill>
              <a:schemeClr val="tx2">
                <a:lumMod val="50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6458673" y="2357912"/>
            <a:ext cx="0" cy="442116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接箭头连接符 63"/>
          <p:cNvCxnSpPr/>
          <p:nvPr/>
        </p:nvCxnSpPr>
        <p:spPr>
          <a:xfrm flipV="1">
            <a:off x="5345555" y="2356220"/>
            <a:ext cx="0" cy="442116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接箭头连接符 64"/>
          <p:cNvCxnSpPr/>
          <p:nvPr/>
        </p:nvCxnSpPr>
        <p:spPr>
          <a:xfrm flipV="1">
            <a:off x="4181890" y="2356220"/>
            <a:ext cx="0" cy="442116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直接箭头连接符 65"/>
          <p:cNvCxnSpPr/>
          <p:nvPr/>
        </p:nvCxnSpPr>
        <p:spPr>
          <a:xfrm flipV="1">
            <a:off x="3027647" y="2356220"/>
            <a:ext cx="0" cy="442116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直接箭头连接符 68"/>
          <p:cNvCxnSpPr/>
          <p:nvPr/>
        </p:nvCxnSpPr>
        <p:spPr>
          <a:xfrm flipH="1">
            <a:off x="5530945" y="2204882"/>
            <a:ext cx="684475" cy="67515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接箭头连接符 69"/>
          <p:cNvCxnSpPr/>
          <p:nvPr/>
        </p:nvCxnSpPr>
        <p:spPr>
          <a:xfrm flipH="1">
            <a:off x="4377905" y="2189892"/>
            <a:ext cx="684475" cy="67515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接箭头连接符 70"/>
          <p:cNvCxnSpPr/>
          <p:nvPr/>
        </p:nvCxnSpPr>
        <p:spPr>
          <a:xfrm flipH="1">
            <a:off x="3208529" y="2190746"/>
            <a:ext cx="684475" cy="675152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矩形 60"/>
          <p:cNvSpPr/>
          <p:nvPr/>
        </p:nvSpPr>
        <p:spPr>
          <a:xfrm>
            <a:off x="7121527" y="1308747"/>
            <a:ext cx="1043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pour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225510" y="1308747"/>
            <a:ext cx="4972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0" name="矩形 449"/>
          <p:cNvSpPr/>
          <p:nvPr/>
        </p:nvSpPr>
        <p:spPr>
          <a:xfrm>
            <a:off x="4710686" y="1308747"/>
            <a:ext cx="13628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premi`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1" name="矩形 450"/>
          <p:cNvSpPr/>
          <p:nvPr/>
        </p:nvSpPr>
        <p:spPr>
          <a:xfrm>
            <a:off x="3763898" y="1319139"/>
            <a:ext cx="8499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fois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2" name="矩形 451"/>
          <p:cNvSpPr/>
          <p:nvPr/>
        </p:nvSpPr>
        <p:spPr>
          <a:xfrm>
            <a:off x="2584775" y="1308747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28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</a:t>
            </a:r>
            <a:endParaRPr lang="zh-CN" altLang="en-US" sz="28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4" name="直接箭头连接符 453"/>
          <p:cNvCxnSpPr>
            <a:stCxn id="16" idx="1"/>
            <a:endCxn id="51" idx="5"/>
          </p:cNvCxnSpPr>
          <p:nvPr/>
        </p:nvCxnSpPr>
        <p:spPr>
          <a:xfrm flipH="1" flipV="1">
            <a:off x="7823525" y="2283329"/>
            <a:ext cx="792967" cy="951141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接箭头连接符 80"/>
          <p:cNvCxnSpPr>
            <a:stCxn id="16" idx="1"/>
            <a:endCxn id="53" idx="5"/>
          </p:cNvCxnSpPr>
          <p:nvPr/>
        </p:nvCxnSpPr>
        <p:spPr>
          <a:xfrm flipH="1" flipV="1">
            <a:off x="6654196" y="2283329"/>
            <a:ext cx="1962296" cy="951141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直接箭头连接符 83"/>
          <p:cNvCxnSpPr/>
          <p:nvPr/>
        </p:nvCxnSpPr>
        <p:spPr>
          <a:xfrm flipH="1" flipV="1">
            <a:off x="5462863" y="2300301"/>
            <a:ext cx="3131625" cy="951141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接箭头连接符 85"/>
          <p:cNvCxnSpPr/>
          <p:nvPr/>
        </p:nvCxnSpPr>
        <p:spPr>
          <a:xfrm flipH="1" flipV="1">
            <a:off x="4337525" y="2278159"/>
            <a:ext cx="4271068" cy="951141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接箭头连接符 90"/>
          <p:cNvCxnSpPr/>
          <p:nvPr/>
        </p:nvCxnSpPr>
        <p:spPr>
          <a:xfrm flipH="1" flipV="1">
            <a:off x="3145233" y="2291815"/>
            <a:ext cx="5440397" cy="951141"/>
          </a:xfrm>
          <a:prstGeom prst="straightConnector1">
            <a:avLst/>
          </a:prstGeom>
          <a:noFill/>
          <a:ln w="28575" cap="flat">
            <a:solidFill>
              <a:schemeClr val="tx2">
                <a:lumMod val="50000"/>
              </a:schemeClr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316702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2" grpId="0" animBg="1"/>
      <p:bldP spid="14" grpId="0" animBg="1"/>
      <p:bldP spid="16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5" grpId="0" animBg="1"/>
      <p:bldP spid="41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5" grpId="0" animBg="1"/>
      <p:bldP spid="57" grpId="0" animBg="1"/>
      <p:bldP spid="59" grpId="0" animBg="1"/>
      <p:bldP spid="61" grpId="0"/>
      <p:bldP spid="62" grpId="0"/>
      <p:bldP spid="450" grpId="0"/>
      <p:bldP spid="451" grpId="0"/>
      <p:bldP spid="4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31CD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B</a:t>
            </a:r>
          </a:p>
        </p:txBody>
      </p:sp>
      <p:sp>
        <p:nvSpPr>
          <p:cNvPr id="449" name="Shape 449"/>
          <p:cNvSpPr/>
          <p:nvPr/>
        </p:nvSpPr>
        <p:spPr>
          <a:xfrm>
            <a:off x="1667330" y="584200"/>
            <a:ext cx="289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31CDA8"/>
                </a:solidFill>
              </a:defRPr>
            </a:lvl1pPr>
          </a:lstStyle>
          <a:p>
            <a:r>
              <a:t>深度学习与自然语言处理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90385" y="1145176"/>
            <a:ext cx="738554" cy="4589584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6" y="2388799"/>
            <a:ext cx="11003727" cy="21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058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/>
        </p:nvSpPr>
        <p:spPr>
          <a:xfrm>
            <a:off x="0" y="15240"/>
            <a:ext cx="12192000" cy="6858000"/>
          </a:xfrm>
          <a:prstGeom prst="rect">
            <a:avLst/>
          </a:prstGeom>
          <a:solidFill>
            <a:srgbClr val="A159A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31CDA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473" name="Shape 473"/>
          <p:cNvSpPr/>
          <p:nvPr/>
        </p:nvSpPr>
        <p:spPr>
          <a:xfrm>
            <a:off x="3968273" y="2907029"/>
            <a:ext cx="42189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rPr dirty="0" err="1"/>
              <a:t>软件仓库挖掘</a:t>
            </a:r>
            <a:endParaRPr dirty="0"/>
          </a:p>
        </p:txBody>
      </p:sp>
      <p:sp>
        <p:nvSpPr>
          <p:cNvPr id="474" name="Shape 474"/>
          <p:cNvSpPr/>
          <p:nvPr/>
        </p:nvSpPr>
        <p:spPr>
          <a:xfrm>
            <a:off x="3853986" y="2838450"/>
            <a:ext cx="4447515" cy="1143000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1543170" y="3990265"/>
            <a:ext cx="9069148" cy="2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 b="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pPr algn="ctr"/>
            <a:r>
              <a:rPr lang="zh-CN" altLang="en-US" dirty="0" smtClean="0"/>
              <a:t>之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Deep </a:t>
            </a:r>
            <a:r>
              <a:rPr dirty="0" smtClean="0"/>
              <a:t>API Learning</a:t>
            </a:r>
            <a:endParaRPr lang="en-US" dirty="0" smtClean="0"/>
          </a:p>
          <a:p>
            <a:pPr algn="ctr"/>
            <a:r>
              <a:rPr lang="en-US" altLang="zh-CN" sz="2000" dirty="0" err="1"/>
              <a:t>Gu</a:t>
            </a:r>
            <a:r>
              <a:rPr lang="en-US" altLang="zh-CN" sz="2000" dirty="0"/>
              <a:t> X, Zhang H, Zhang D, </a:t>
            </a:r>
            <a:r>
              <a:rPr lang="en-US" altLang="zh-CN" sz="2000" dirty="0" err="1"/>
              <a:t>S.Kim</a:t>
            </a:r>
            <a:r>
              <a:rPr lang="en-US" altLang="zh-CN" sz="2000" dirty="0"/>
              <a:t>. Deep API Learning. In FSE 2016 (CCF A) </a:t>
            </a:r>
          </a:p>
          <a:p>
            <a:pPr algn="ctr"/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483" name="Shape 483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44" y="393488"/>
            <a:ext cx="4191000" cy="5895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9" y="1243662"/>
            <a:ext cx="5873167" cy="2208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6" y="3555288"/>
            <a:ext cx="6282642" cy="235504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479" name="Shape 479"/>
          <p:cNvSpPr/>
          <p:nvPr/>
        </p:nvSpPr>
        <p:spPr>
          <a:xfrm>
            <a:off x="1687653" y="2032000"/>
            <a:ext cx="1628141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关键词搜索</a:t>
            </a:r>
          </a:p>
        </p:txBody>
      </p:sp>
      <p:sp>
        <p:nvSpPr>
          <p:cNvPr id="480" name="Shape 480"/>
          <p:cNvSpPr/>
          <p:nvPr/>
        </p:nvSpPr>
        <p:spPr>
          <a:xfrm>
            <a:off x="5281929" y="2032000"/>
            <a:ext cx="2847341" cy="929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A764B4"/>
                </a:solidFill>
              </a:defRPr>
            </a:pPr>
            <a:r>
              <a:t>优点</a:t>
            </a:r>
          </a:p>
          <a:p>
            <a:pPr>
              <a:defRPr sz="2400">
                <a:solidFill>
                  <a:srgbClr val="A764B4"/>
                </a:solidFill>
              </a:defRPr>
            </a:pPr>
            <a:r>
              <a:t>能很快找到相关内容</a:t>
            </a:r>
          </a:p>
        </p:txBody>
      </p:sp>
      <p:sp>
        <p:nvSpPr>
          <p:cNvPr id="481" name="Shape 481"/>
          <p:cNvSpPr/>
          <p:nvPr/>
        </p:nvSpPr>
        <p:spPr>
          <a:xfrm>
            <a:off x="5281929" y="3269920"/>
            <a:ext cx="40665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A764B4"/>
                </a:solidFill>
              </a:defRPr>
            </a:pPr>
            <a:r>
              <a:t>缺点</a:t>
            </a:r>
          </a:p>
          <a:p>
            <a:pPr>
              <a:defRPr sz="2400">
                <a:solidFill>
                  <a:srgbClr val="A764B4"/>
                </a:solidFill>
              </a:defRPr>
            </a:pPr>
            <a:r>
              <a:t>搜索到的内容混杂，需要甄别</a:t>
            </a:r>
          </a:p>
        </p:txBody>
      </p:sp>
      <p:pic>
        <p:nvPicPr>
          <p:cNvPr id="482" name="14D02A1C-3B2A-468D-BF6A-CC237460BB8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647" y="1838340"/>
            <a:ext cx="9436706" cy="3383184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  <p:extLst>
      <p:ext uri="{BB962C8B-B14F-4D97-AF65-F5344CB8AC3E}">
        <p14:creationId xmlns:p14="http://schemas.microsoft.com/office/powerpoint/2010/main" val="19014416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pic>
        <p:nvPicPr>
          <p:cNvPr id="504" name="2964D8E3-0980-4401-8DC2-B1F233029D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370" y="1126449"/>
            <a:ext cx="7031260" cy="2125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4C2EE89E-6AE6-48FD-9CB4-5FD6C8FAB6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80370" y="3347209"/>
            <a:ext cx="7031260" cy="217691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sp>
        <p:nvSpPr>
          <p:cNvPr id="7" name="Shape 487"/>
          <p:cNvSpPr/>
          <p:nvPr/>
        </p:nvSpPr>
        <p:spPr>
          <a:xfrm>
            <a:off x="497032" y="5619329"/>
            <a:ext cx="1119793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dirty="0" smtClean="0"/>
              <a:t>The title is different, but these questions can be solved in the same way.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487" name="Shape 487"/>
          <p:cNvSpPr/>
          <p:nvPr/>
        </p:nvSpPr>
        <p:spPr>
          <a:xfrm>
            <a:off x="1687653" y="1374089"/>
            <a:ext cx="654066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Search engines based on keyword matching</a:t>
            </a:r>
          </a:p>
        </p:txBody>
      </p:sp>
      <p:sp>
        <p:nvSpPr>
          <p:cNvPr id="488" name="Shape 488"/>
          <p:cNvSpPr/>
          <p:nvPr/>
        </p:nvSpPr>
        <p:spPr>
          <a:xfrm>
            <a:off x="1611530" y="2828227"/>
            <a:ext cx="89689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common places to discover APIs and their usage sequences:</a:t>
            </a:r>
          </a:p>
        </p:txBody>
      </p:sp>
      <p:sp>
        <p:nvSpPr>
          <p:cNvPr id="489" name="Shape 489"/>
          <p:cNvSpPr/>
          <p:nvPr/>
        </p:nvSpPr>
        <p:spPr>
          <a:xfrm>
            <a:off x="1625593" y="3570032"/>
            <a:ext cx="301655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Google, Bing, Baidu</a:t>
            </a:r>
          </a:p>
        </p:txBody>
      </p:sp>
      <p:sp>
        <p:nvSpPr>
          <p:cNvPr id="490" name="Shape 490"/>
          <p:cNvSpPr/>
          <p:nvPr/>
        </p:nvSpPr>
        <p:spPr>
          <a:xfrm>
            <a:off x="5637866" y="3570032"/>
            <a:ext cx="348030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Stack Overflow, GitHub</a:t>
            </a:r>
          </a:p>
        </p:txBody>
      </p:sp>
      <p:sp>
        <p:nvSpPr>
          <p:cNvPr id="491" name="Shape 491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495" name="Shape 495"/>
          <p:cNvSpPr/>
          <p:nvPr/>
        </p:nvSpPr>
        <p:spPr>
          <a:xfrm>
            <a:off x="1687653" y="1374089"/>
            <a:ext cx="654066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Search engines based on keyword matching</a:t>
            </a:r>
          </a:p>
        </p:txBody>
      </p:sp>
      <p:sp>
        <p:nvSpPr>
          <p:cNvPr id="496" name="Shape 496"/>
          <p:cNvSpPr/>
          <p:nvPr/>
        </p:nvSpPr>
        <p:spPr>
          <a:xfrm>
            <a:off x="1195473" y="2613902"/>
            <a:ext cx="181521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Drawbacks:</a:t>
            </a:r>
          </a:p>
        </p:txBody>
      </p:sp>
      <p:sp>
        <p:nvSpPr>
          <p:cNvPr id="497" name="Shape 497"/>
          <p:cNvSpPr/>
          <p:nvPr/>
        </p:nvSpPr>
        <p:spPr>
          <a:xfrm>
            <a:off x="3193104" y="2613902"/>
            <a:ext cx="718389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Inefficient and inaccurate for programming tasks</a:t>
            </a:r>
          </a:p>
        </p:txBody>
      </p:sp>
      <p:sp>
        <p:nvSpPr>
          <p:cNvPr id="498" name="Shape 498"/>
          <p:cNvSpPr/>
          <p:nvPr/>
        </p:nvSpPr>
        <p:spPr>
          <a:xfrm>
            <a:off x="3193104" y="3345758"/>
            <a:ext cx="645642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Need to manually examine many web pages</a:t>
            </a:r>
          </a:p>
        </p:txBody>
      </p:sp>
      <p:sp>
        <p:nvSpPr>
          <p:cNvPr id="499" name="Shape 499"/>
          <p:cNvSpPr/>
          <p:nvPr/>
        </p:nvSpPr>
        <p:spPr>
          <a:xfrm>
            <a:off x="3193104" y="4087563"/>
            <a:ext cx="730251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Ignore the semantics of natural language queries.</a:t>
            </a:r>
          </a:p>
        </p:txBody>
      </p:sp>
      <p:sp>
        <p:nvSpPr>
          <p:cNvPr id="500" name="Shape 500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10" name="Shape 510"/>
          <p:cNvSpPr/>
          <p:nvPr/>
        </p:nvSpPr>
        <p:spPr>
          <a:xfrm>
            <a:off x="1667330" y="584200"/>
            <a:ext cx="162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</a:t>
            </a:r>
          </a:p>
        </p:txBody>
      </p:sp>
      <p:sp>
        <p:nvSpPr>
          <p:cNvPr id="511" name="Shape 511"/>
          <p:cNvSpPr/>
          <p:nvPr/>
        </p:nvSpPr>
        <p:spPr>
          <a:xfrm>
            <a:off x="1667428" y="1374089"/>
            <a:ext cx="20079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 smtClean="0"/>
              <a:t>Code</a:t>
            </a:r>
            <a:r>
              <a:rPr lang="zh-CN" altLang="en-US" dirty="0" smtClean="0"/>
              <a:t> </a:t>
            </a:r>
            <a:r>
              <a:rPr dirty="0" smtClean="0"/>
              <a:t>Search</a:t>
            </a:r>
            <a:endParaRPr dirty="0"/>
          </a:p>
        </p:txBody>
      </p:sp>
      <p:sp>
        <p:nvSpPr>
          <p:cNvPr id="512" name="Shape 512"/>
          <p:cNvSpPr/>
          <p:nvPr/>
        </p:nvSpPr>
        <p:spPr>
          <a:xfrm>
            <a:off x="1687653" y="2587427"/>
            <a:ext cx="139120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McMillan</a:t>
            </a:r>
          </a:p>
        </p:txBody>
      </p:sp>
      <p:sp>
        <p:nvSpPr>
          <p:cNvPr id="514" name="Shape 514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sp>
        <p:nvSpPr>
          <p:cNvPr id="2" name="矩形 1"/>
          <p:cNvSpPr/>
          <p:nvPr/>
        </p:nvSpPr>
        <p:spPr>
          <a:xfrm>
            <a:off x="1347680" y="34800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A764B4"/>
                </a:solidFill>
              </a:rPr>
              <a:t>Finding </a:t>
            </a:r>
            <a:r>
              <a:rPr lang="en-US" altLang="zh-CN" dirty="0">
                <a:solidFill>
                  <a:srgbClr val="A764B4"/>
                </a:solidFill>
              </a:rPr>
              <a:t>Relevant Functions </a:t>
            </a:r>
            <a:endParaRPr lang="en-US" altLang="zh-CN" dirty="0" smtClean="0">
              <a:solidFill>
                <a:srgbClr val="A764B4"/>
              </a:solidFill>
            </a:endParaRPr>
          </a:p>
          <a:p>
            <a:r>
              <a:rPr lang="en-US" altLang="zh-CN" dirty="0" smtClean="0">
                <a:solidFill>
                  <a:srgbClr val="A764B4"/>
                </a:solidFill>
              </a:rPr>
              <a:t>And </a:t>
            </a:r>
            <a:r>
              <a:rPr lang="en-US" altLang="zh-CN" dirty="0">
                <a:solidFill>
                  <a:srgbClr val="A764B4"/>
                </a:solidFill>
              </a:rPr>
              <a:t>Their Usages</a:t>
            </a:r>
            <a:endParaRPr lang="zh-CN" altLang="en-US" dirty="0">
              <a:solidFill>
                <a:srgbClr val="A764B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0" y="1298471"/>
            <a:ext cx="5728137" cy="43632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57053" y="839581"/>
            <a:ext cx="613458" cy="3199984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10" name="Shape 510"/>
          <p:cNvSpPr/>
          <p:nvPr/>
        </p:nvSpPr>
        <p:spPr>
          <a:xfrm>
            <a:off x="1667330" y="584200"/>
            <a:ext cx="162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</a:t>
            </a:r>
          </a:p>
        </p:txBody>
      </p:sp>
      <p:sp>
        <p:nvSpPr>
          <p:cNvPr id="514" name="Shape 514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sp>
        <p:nvSpPr>
          <p:cNvPr id="515" name="Shape 515"/>
          <p:cNvSpPr/>
          <p:nvPr/>
        </p:nvSpPr>
        <p:spPr>
          <a:xfrm>
            <a:off x="1627113" y="1355183"/>
            <a:ext cx="397144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Mining API Usage Patterns</a:t>
            </a:r>
          </a:p>
        </p:txBody>
      </p:sp>
      <p:sp>
        <p:nvSpPr>
          <p:cNvPr id="517" name="Shape 517"/>
          <p:cNvSpPr/>
          <p:nvPr/>
        </p:nvSpPr>
        <p:spPr>
          <a:xfrm>
            <a:off x="6573028" y="1355182"/>
            <a:ext cx="122213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 err="1"/>
              <a:t>Fowkes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975266" y="2813422"/>
            <a:ext cx="2945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A764B4"/>
                </a:solidFill>
              </a:rPr>
              <a:t>Patterns A</a:t>
            </a:r>
            <a:endParaRPr lang="en-US" altLang="zh-CN" sz="3600" dirty="0">
              <a:solidFill>
                <a:srgbClr val="A764B4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49354" y="2813422"/>
            <a:ext cx="2945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A764B4"/>
                </a:solidFill>
              </a:rPr>
              <a:t>Patterns B</a:t>
            </a:r>
            <a:endParaRPr lang="en-US" altLang="zh-CN" sz="3600" dirty="0">
              <a:solidFill>
                <a:srgbClr val="A764B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6" y="2429384"/>
            <a:ext cx="6819900" cy="23717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89337" y="2138866"/>
            <a:ext cx="1190661" cy="3196915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11" y="1041622"/>
            <a:ext cx="6629400" cy="48768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98553" y="1936959"/>
            <a:ext cx="2963119" cy="403814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013168" y="2429383"/>
            <a:ext cx="2963119" cy="403814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22233" y="3670399"/>
            <a:ext cx="2963119" cy="403814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897101" y="4184325"/>
            <a:ext cx="5550261" cy="403814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32458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animBg="1"/>
      <p:bldP spid="9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2124826" y="2773679"/>
            <a:ext cx="794234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300"/>
            </a:pPr>
            <a:r>
              <a:t>要让机器完成翻译或者语音识别等只有人来才能做的事情</a:t>
            </a:r>
          </a:p>
          <a:p>
            <a:pPr>
              <a:defRPr sz="2300"/>
            </a:pPr>
            <a:r>
              <a:t>1.就必须先让计算机理解自然语言</a:t>
            </a:r>
          </a:p>
          <a:p>
            <a:pPr>
              <a:defRPr sz="2300"/>
            </a:pPr>
            <a:r>
              <a:t>2.而做到这一点就必须让计算机拥有类似我们人类这样的智能</a:t>
            </a:r>
          </a:p>
        </p:txBody>
      </p:sp>
      <p:sp>
        <p:nvSpPr>
          <p:cNvPr id="189" name="Shape 189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191" name="Shape 191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192" name="Shape 192"/>
          <p:cNvSpPr/>
          <p:nvPr/>
        </p:nvSpPr>
        <p:spPr>
          <a:xfrm>
            <a:off x="1069060" y="1697522"/>
            <a:ext cx="47788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dirty="0"/>
              <a:t>第一阶段：20世纪50年代到70年代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10" name="Shape 510"/>
          <p:cNvSpPr/>
          <p:nvPr/>
        </p:nvSpPr>
        <p:spPr>
          <a:xfrm>
            <a:off x="1667330" y="584200"/>
            <a:ext cx="162814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</a:t>
            </a:r>
          </a:p>
        </p:txBody>
      </p:sp>
      <p:sp>
        <p:nvSpPr>
          <p:cNvPr id="514" name="Shape 514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6" y="0"/>
            <a:ext cx="11377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748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28" name="Shape 528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pic>
        <p:nvPicPr>
          <p:cNvPr id="529" name="513E2534-3E42-4EAC-BF56-65B9E9FCA4F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221" y="2176679"/>
            <a:ext cx="8615558" cy="1562110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34" name="Shape 534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pic>
        <p:nvPicPr>
          <p:cNvPr id="535" name="19A22407-E8CF-4A48-B171-8C4BBF2B0DC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573" y="1061351"/>
            <a:ext cx="10074854" cy="5406804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hape 536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39" name="Shape 53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40" name="Shape 540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541" name="F88C878D-DEE8-4675-BC07-FA8E4A340AB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018" y="1809750"/>
            <a:ext cx="3467101" cy="323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862D2E52-A283-4B78-9F9F-B7B0CDBDF3F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10013" y="1809750"/>
            <a:ext cx="9512301" cy="3238500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/>
        </p:nvSpPr>
        <p:spPr>
          <a:xfrm flipV="1">
            <a:off x="4340411" y="1823702"/>
            <a:ext cx="1" cy="3210596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47" name="Shape 547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549" name="Shape 549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71" y="1243662"/>
            <a:ext cx="11814182" cy="454895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53" name="Shape 553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554" name="Shape 554"/>
          <p:cNvSpPr/>
          <p:nvPr/>
        </p:nvSpPr>
        <p:spPr>
          <a:xfrm>
            <a:off x="1744341" y="2555760"/>
            <a:ext cx="14376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55" name="Shape 555"/>
          <p:cNvSpPr/>
          <p:nvPr/>
        </p:nvSpPr>
        <p:spPr>
          <a:xfrm>
            <a:off x="5278810" y="2555760"/>
            <a:ext cx="385830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rPr dirty="0"/>
              <a:t>Natural Language</a:t>
            </a:r>
          </a:p>
        </p:txBody>
      </p:sp>
      <p:sp>
        <p:nvSpPr>
          <p:cNvPr id="556" name="Shape 556"/>
          <p:cNvSpPr/>
          <p:nvPr/>
        </p:nvSpPr>
        <p:spPr>
          <a:xfrm>
            <a:off x="1744341" y="3990992"/>
            <a:ext cx="193141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557" name="Shape 557"/>
          <p:cNvSpPr/>
          <p:nvPr/>
        </p:nvSpPr>
        <p:spPr>
          <a:xfrm>
            <a:off x="5278810" y="3990992"/>
            <a:ext cx="385830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Natural Language</a:t>
            </a:r>
          </a:p>
        </p:txBody>
      </p:sp>
      <p:sp>
        <p:nvSpPr>
          <p:cNvPr id="558" name="Shape 558"/>
          <p:cNvSpPr/>
          <p:nvPr/>
        </p:nvSpPr>
        <p:spPr>
          <a:xfrm>
            <a:off x="3954353" y="2612957"/>
            <a:ext cx="1039511" cy="510448"/>
          </a:xfrm>
          <a:prstGeom prst="rightArrow">
            <a:avLst>
              <a:gd name="adj1" fmla="val 26275"/>
              <a:gd name="adj2" fmla="val 86546"/>
            </a:avLst>
          </a:prstGeom>
          <a:solidFill>
            <a:srgbClr val="A764B4"/>
          </a:solidFill>
          <a:ln w="127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3954353" y="4048189"/>
            <a:ext cx="1039511" cy="510448"/>
          </a:xfrm>
          <a:prstGeom prst="rightArrow">
            <a:avLst>
              <a:gd name="adj1" fmla="val 26275"/>
              <a:gd name="adj2" fmla="val 86546"/>
            </a:avLst>
          </a:prstGeom>
          <a:solidFill>
            <a:srgbClr val="A764B4"/>
          </a:solidFill>
          <a:ln w="127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64" name="Shape 564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565" name="Shape 565"/>
          <p:cNvSpPr/>
          <p:nvPr/>
        </p:nvSpPr>
        <p:spPr>
          <a:xfrm>
            <a:off x="1744341" y="2555760"/>
            <a:ext cx="14376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66" name="Shape 566"/>
          <p:cNvSpPr/>
          <p:nvPr/>
        </p:nvSpPr>
        <p:spPr>
          <a:xfrm>
            <a:off x="5278810" y="2555760"/>
            <a:ext cx="631911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500">
                <a:solidFill>
                  <a:srgbClr val="A764B4"/>
                </a:solidFill>
              </a:defRPr>
            </a:pPr>
            <a:r>
              <a:rPr dirty="0"/>
              <a:t>API sequences with </a:t>
            </a:r>
          </a:p>
          <a:p>
            <a:pPr>
              <a:defRPr sz="3500">
                <a:solidFill>
                  <a:srgbClr val="A764B4"/>
                </a:solidFill>
              </a:defRPr>
            </a:pPr>
            <a:r>
              <a:rPr dirty="0"/>
              <a:t>corresponding NL annotation</a:t>
            </a:r>
          </a:p>
        </p:txBody>
      </p:sp>
      <p:sp>
        <p:nvSpPr>
          <p:cNvPr id="567" name="Shape 567"/>
          <p:cNvSpPr/>
          <p:nvPr/>
        </p:nvSpPr>
        <p:spPr>
          <a:xfrm>
            <a:off x="1744341" y="3990992"/>
            <a:ext cx="193141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OUTPUT</a:t>
            </a:r>
          </a:p>
        </p:txBody>
      </p:sp>
      <p:sp>
        <p:nvSpPr>
          <p:cNvPr id="568" name="Shape 568"/>
          <p:cNvSpPr/>
          <p:nvPr/>
        </p:nvSpPr>
        <p:spPr>
          <a:xfrm>
            <a:off x="5278810" y="3990992"/>
            <a:ext cx="3266429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A764B4"/>
                </a:solidFill>
              </a:defRPr>
            </a:lvl1pPr>
          </a:lstStyle>
          <a:p>
            <a:r>
              <a:t>API sequences</a:t>
            </a:r>
          </a:p>
        </p:txBody>
      </p:sp>
      <p:sp>
        <p:nvSpPr>
          <p:cNvPr id="569" name="Shape 569"/>
          <p:cNvSpPr/>
          <p:nvPr/>
        </p:nvSpPr>
        <p:spPr>
          <a:xfrm>
            <a:off x="3954353" y="2612957"/>
            <a:ext cx="1039511" cy="510448"/>
          </a:xfrm>
          <a:prstGeom prst="rightArrow">
            <a:avLst>
              <a:gd name="adj1" fmla="val 26275"/>
              <a:gd name="adj2" fmla="val 86546"/>
            </a:avLst>
          </a:prstGeom>
          <a:solidFill>
            <a:srgbClr val="A764B4"/>
          </a:solidFill>
          <a:ln w="127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3954353" y="4048189"/>
            <a:ext cx="1039511" cy="510448"/>
          </a:xfrm>
          <a:prstGeom prst="rightArrow">
            <a:avLst>
              <a:gd name="adj1" fmla="val 26275"/>
              <a:gd name="adj2" fmla="val 86546"/>
            </a:avLst>
          </a:prstGeom>
          <a:solidFill>
            <a:srgbClr val="A764B4"/>
          </a:solidFill>
          <a:ln w="127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86" name="Shape 586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587" name="Shape 587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588" name="Shape 588"/>
          <p:cNvSpPr/>
          <p:nvPr/>
        </p:nvSpPr>
        <p:spPr>
          <a:xfrm>
            <a:off x="3127792" y="2176679"/>
            <a:ext cx="120472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new C()</a:t>
            </a:r>
          </a:p>
        </p:txBody>
      </p:sp>
      <p:sp>
        <p:nvSpPr>
          <p:cNvPr id="589" name="Shape 589"/>
          <p:cNvSpPr/>
          <p:nvPr/>
        </p:nvSpPr>
        <p:spPr>
          <a:xfrm>
            <a:off x="8663751" y="2176679"/>
            <a:ext cx="100172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C.new</a:t>
            </a:r>
          </a:p>
        </p:txBody>
      </p:sp>
      <p:sp>
        <p:nvSpPr>
          <p:cNvPr id="590" name="Shape 590"/>
          <p:cNvSpPr/>
          <p:nvPr/>
        </p:nvSpPr>
        <p:spPr>
          <a:xfrm>
            <a:off x="3305642" y="2807379"/>
            <a:ext cx="84902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o.m()</a:t>
            </a:r>
          </a:p>
        </p:txBody>
      </p:sp>
      <p:sp>
        <p:nvSpPr>
          <p:cNvPr id="591" name="Shape 591"/>
          <p:cNvSpPr/>
          <p:nvPr/>
        </p:nvSpPr>
        <p:spPr>
          <a:xfrm>
            <a:off x="8849935" y="2807379"/>
            <a:ext cx="62935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c.m</a:t>
            </a:r>
          </a:p>
        </p:txBody>
      </p:sp>
      <p:sp>
        <p:nvSpPr>
          <p:cNvPr id="592" name="Shape 592"/>
          <p:cNvSpPr/>
          <p:nvPr/>
        </p:nvSpPr>
        <p:spPr>
          <a:xfrm>
            <a:off x="1967528" y="3442379"/>
            <a:ext cx="352525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o1.m1(o2.m2(), o3.m3())</a:t>
            </a:r>
          </a:p>
        </p:txBody>
      </p:sp>
      <p:sp>
        <p:nvSpPr>
          <p:cNvPr id="593" name="Shape 593"/>
          <p:cNvSpPr/>
          <p:nvPr/>
        </p:nvSpPr>
        <p:spPr>
          <a:xfrm>
            <a:off x="7638771" y="3442379"/>
            <a:ext cx="305168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C2.m2-C3.m3-C1.m1</a:t>
            </a:r>
          </a:p>
        </p:txBody>
      </p:sp>
      <p:sp>
        <p:nvSpPr>
          <p:cNvPr id="594" name="Shape 594"/>
          <p:cNvSpPr/>
          <p:nvPr/>
        </p:nvSpPr>
        <p:spPr>
          <a:xfrm>
            <a:off x="2111593" y="4077379"/>
            <a:ext cx="323712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stmt1; stmt2; …; stmt</a:t>
            </a:r>
          </a:p>
        </p:txBody>
      </p:sp>
      <p:sp>
        <p:nvSpPr>
          <p:cNvPr id="595" name="Shape 595"/>
          <p:cNvSpPr/>
          <p:nvPr/>
        </p:nvSpPr>
        <p:spPr>
          <a:xfrm>
            <a:off x="8333352" y="4077379"/>
            <a:ext cx="16625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s1-s2-…-st</a:t>
            </a:r>
          </a:p>
        </p:txBody>
      </p:sp>
      <p:sp>
        <p:nvSpPr>
          <p:cNvPr id="596" name="Shape 596"/>
          <p:cNvSpPr/>
          <p:nvPr/>
        </p:nvSpPr>
        <p:spPr>
          <a:xfrm>
            <a:off x="1501547" y="4712379"/>
            <a:ext cx="445721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if(stmt1) {stmt2;} else {stmt3;}</a:t>
            </a:r>
          </a:p>
        </p:txBody>
      </p:sp>
      <p:sp>
        <p:nvSpPr>
          <p:cNvPr id="597" name="Shape 597"/>
          <p:cNvSpPr/>
          <p:nvPr/>
        </p:nvSpPr>
        <p:spPr>
          <a:xfrm>
            <a:off x="8502495" y="4712379"/>
            <a:ext cx="132423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s1-s2-s3</a:t>
            </a:r>
          </a:p>
        </p:txBody>
      </p:sp>
      <p:sp>
        <p:nvSpPr>
          <p:cNvPr id="598" name="Shape 598"/>
          <p:cNvSpPr/>
          <p:nvPr/>
        </p:nvSpPr>
        <p:spPr>
          <a:xfrm>
            <a:off x="2128411" y="5347379"/>
            <a:ext cx="3203487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while(stmt1) {stmt2; }</a:t>
            </a:r>
          </a:p>
        </p:txBody>
      </p:sp>
      <p:sp>
        <p:nvSpPr>
          <p:cNvPr id="599" name="Shape 599"/>
          <p:cNvSpPr/>
          <p:nvPr/>
        </p:nvSpPr>
        <p:spPr>
          <a:xfrm>
            <a:off x="8722761" y="5347379"/>
            <a:ext cx="88370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s1-s2</a:t>
            </a:r>
          </a:p>
        </p:txBody>
      </p:sp>
      <p:sp>
        <p:nvSpPr>
          <p:cNvPr id="600" name="Shape 600"/>
          <p:cNvSpPr/>
          <p:nvPr/>
        </p:nvSpPr>
        <p:spPr>
          <a:xfrm>
            <a:off x="4694579" y="1374089"/>
            <a:ext cx="486991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Extracting API Usage Sequences</a:t>
            </a:r>
          </a:p>
        </p:txBody>
      </p:sp>
      <p:sp>
        <p:nvSpPr>
          <p:cNvPr id="601" name="Shape 601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animBg="1"/>
      <p:bldP spid="591" grpId="0" animBg="1"/>
      <p:bldP spid="593" grpId="0" animBg="1"/>
      <p:bldP spid="595" grpId="0" animBg="1"/>
      <p:bldP spid="597" grpId="0" animBg="1"/>
      <p:bldP spid="59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14" name="Shape 614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615" name="Shape 615"/>
          <p:cNvSpPr/>
          <p:nvPr/>
        </p:nvSpPr>
        <p:spPr>
          <a:xfrm>
            <a:off x="4694579" y="1374089"/>
            <a:ext cx="344592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Extracting Annotations</a:t>
            </a:r>
          </a:p>
        </p:txBody>
      </p:sp>
      <p:pic>
        <p:nvPicPr>
          <p:cNvPr id="616" name="E08C7511-A526-4025-9CDC-058E956CA8A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4270" y="1786179"/>
            <a:ext cx="6843460" cy="3530111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Shape 617"/>
          <p:cNvSpPr/>
          <p:nvPr/>
        </p:nvSpPr>
        <p:spPr>
          <a:xfrm>
            <a:off x="1320404" y="3420183"/>
            <a:ext cx="10194278" cy="2464471"/>
          </a:xfrm>
          <a:prstGeom prst="rect">
            <a:avLst/>
          </a:prstGeom>
          <a:solidFill>
            <a:srgbClr val="FFFFFF"/>
          </a:solidFill>
          <a:ln w="3175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2763170" y="3429000"/>
            <a:ext cx="6405606" cy="0"/>
          </a:xfrm>
          <a:prstGeom prst="line">
            <a:avLst/>
          </a:prstGeom>
          <a:ln w="25400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1023106" y="4428904"/>
            <a:ext cx="1035065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Copies bytes from a large (over 2GB) </a:t>
            </a:r>
            <a:r>
              <a:rPr dirty="0" err="1"/>
              <a:t>InputStream</a:t>
            </a:r>
            <a:r>
              <a:rPr dirty="0"/>
              <a:t> to an </a:t>
            </a:r>
            <a:r>
              <a:rPr dirty="0" err="1"/>
              <a:t>OutputStream</a:t>
            </a:r>
            <a:r>
              <a:rPr dirty="0"/>
              <a:t> </a:t>
            </a:r>
          </a:p>
        </p:txBody>
      </p:sp>
      <p:sp>
        <p:nvSpPr>
          <p:cNvPr id="620" name="Shape 620"/>
          <p:cNvSpPr/>
          <p:nvPr/>
        </p:nvSpPr>
        <p:spPr>
          <a:xfrm rot="5400000">
            <a:off x="5618315" y="3753845"/>
            <a:ext cx="695316" cy="350215"/>
          </a:xfrm>
          <a:prstGeom prst="rightArrow">
            <a:avLst>
              <a:gd name="adj1" fmla="val 26275"/>
              <a:gd name="adj2" fmla="val 86546"/>
            </a:avLst>
          </a:prstGeom>
          <a:solidFill>
            <a:srgbClr val="A764B4"/>
          </a:solidFill>
          <a:ln w="127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9" grpId="0" animBg="1"/>
      <p:bldP spid="6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30" name="Shape 630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31" name="Shape 631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pic>
        <p:nvPicPr>
          <p:cNvPr id="632" name="E08C7511-A526-4025-9CDC-058E956CA8A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270" y="1786179"/>
            <a:ext cx="6843460" cy="3530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A3238BED-6D7B-436B-B412-ABD508DAEC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550" y="5451236"/>
            <a:ext cx="11010900" cy="901701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Shape 634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225" name="Shape 225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226" name="Shape 226"/>
          <p:cNvSpPr/>
          <p:nvPr/>
        </p:nvSpPr>
        <p:spPr>
          <a:xfrm>
            <a:off x="1069060" y="1697522"/>
            <a:ext cx="47788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第一阶段：20世纪50</a:t>
            </a:r>
            <a:r>
              <a:rPr>
                <a:solidFill>
                  <a:srgbClr val="229DC9"/>
                </a:solidFill>
              </a:rPr>
              <a:t>年代</a:t>
            </a:r>
            <a:r>
              <a:t>到70年代</a:t>
            </a:r>
          </a:p>
        </p:txBody>
      </p:sp>
      <p:sp>
        <p:nvSpPr>
          <p:cNvPr id="227" name="Shape 227"/>
          <p:cNvSpPr/>
          <p:nvPr/>
        </p:nvSpPr>
        <p:spPr>
          <a:xfrm>
            <a:off x="2187205" y="2863962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徐志摩喜欢林徽因</a:t>
            </a:r>
          </a:p>
        </p:txBody>
      </p:sp>
      <p:sp>
        <p:nvSpPr>
          <p:cNvPr id="228" name="Shape 228"/>
          <p:cNvSpPr/>
          <p:nvPr/>
        </p:nvSpPr>
        <p:spPr>
          <a:xfrm>
            <a:off x="8409214" y="679979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句子</a:t>
            </a:r>
          </a:p>
        </p:txBody>
      </p:sp>
      <p:sp>
        <p:nvSpPr>
          <p:cNvPr id="229" name="Shape 229"/>
          <p:cNvSpPr/>
          <p:nvPr/>
        </p:nvSpPr>
        <p:spPr>
          <a:xfrm>
            <a:off x="6144813" y="1703872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主语</a:t>
            </a:r>
          </a:p>
        </p:txBody>
      </p:sp>
      <p:sp>
        <p:nvSpPr>
          <p:cNvPr id="230" name="Shape 230"/>
          <p:cNvSpPr/>
          <p:nvPr/>
        </p:nvSpPr>
        <p:spPr>
          <a:xfrm>
            <a:off x="8409214" y="1703872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谓语</a:t>
            </a:r>
          </a:p>
        </p:txBody>
      </p:sp>
      <p:sp>
        <p:nvSpPr>
          <p:cNvPr id="231" name="Shape 231"/>
          <p:cNvSpPr/>
          <p:nvPr/>
        </p:nvSpPr>
        <p:spPr>
          <a:xfrm>
            <a:off x="10673615" y="1703872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句号</a:t>
            </a:r>
          </a:p>
        </p:txBody>
      </p:sp>
      <p:sp>
        <p:nvSpPr>
          <p:cNvPr id="232" name="Shape 232"/>
          <p:cNvSpPr/>
          <p:nvPr/>
        </p:nvSpPr>
        <p:spPr>
          <a:xfrm>
            <a:off x="6144813" y="4099052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名词</a:t>
            </a:r>
          </a:p>
        </p:txBody>
      </p:sp>
      <p:sp>
        <p:nvSpPr>
          <p:cNvPr id="233" name="Shape 233"/>
          <p:cNvSpPr/>
          <p:nvPr/>
        </p:nvSpPr>
        <p:spPr>
          <a:xfrm>
            <a:off x="6144813" y="5055440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徐志摩</a:t>
            </a:r>
          </a:p>
        </p:txBody>
      </p:sp>
      <p:sp>
        <p:nvSpPr>
          <p:cNvPr id="234" name="Shape 234"/>
          <p:cNvSpPr/>
          <p:nvPr/>
        </p:nvSpPr>
        <p:spPr>
          <a:xfrm>
            <a:off x="10673615" y="5055440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。</a:t>
            </a:r>
          </a:p>
        </p:txBody>
      </p:sp>
      <p:sp>
        <p:nvSpPr>
          <p:cNvPr id="235" name="Shape 235"/>
          <p:cNvSpPr/>
          <p:nvPr/>
        </p:nvSpPr>
        <p:spPr>
          <a:xfrm>
            <a:off x="9036168" y="2867709"/>
            <a:ext cx="130913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名词短语</a:t>
            </a:r>
          </a:p>
        </p:txBody>
      </p:sp>
      <p:sp>
        <p:nvSpPr>
          <p:cNvPr id="236" name="Shape 236"/>
          <p:cNvSpPr/>
          <p:nvPr/>
        </p:nvSpPr>
        <p:spPr>
          <a:xfrm>
            <a:off x="9149993" y="5055440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林徽因</a:t>
            </a:r>
          </a:p>
        </p:txBody>
      </p:sp>
      <p:sp>
        <p:nvSpPr>
          <p:cNvPr id="237" name="Shape 237"/>
          <p:cNvSpPr/>
          <p:nvPr/>
        </p:nvSpPr>
        <p:spPr>
          <a:xfrm>
            <a:off x="7626371" y="5055440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喜欢</a:t>
            </a:r>
          </a:p>
        </p:txBody>
      </p:sp>
      <p:sp>
        <p:nvSpPr>
          <p:cNvPr id="238" name="Shape 238"/>
          <p:cNvSpPr/>
          <p:nvPr/>
        </p:nvSpPr>
        <p:spPr>
          <a:xfrm>
            <a:off x="9153331" y="4099052"/>
            <a:ext cx="1081489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名词</a:t>
            </a:r>
          </a:p>
        </p:txBody>
      </p:sp>
      <p:sp>
        <p:nvSpPr>
          <p:cNvPr id="239" name="Shape 239"/>
          <p:cNvSpPr/>
          <p:nvPr/>
        </p:nvSpPr>
        <p:spPr>
          <a:xfrm>
            <a:off x="7647403" y="4099052"/>
            <a:ext cx="1081488" cy="497841"/>
          </a:xfrm>
          <a:prstGeom prst="roundRect">
            <a:avLst>
              <a:gd name="adj" fmla="val 36015"/>
            </a:avLst>
          </a:prstGeom>
          <a:solidFill>
            <a:srgbClr val="FFFFFF"/>
          </a:solidFill>
          <a:ln w="22225">
            <a:solidFill>
              <a:schemeClr val="tx2">
                <a:lumMod val="50000"/>
              </a:schemeClr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>
            <a:lvl1pPr algn="ctr">
              <a:defRPr sz="1800" b="0">
                <a:solidFill>
                  <a:srgbClr val="229DC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>
                <a:solidFill>
                  <a:schemeClr val="tx2">
                    <a:lumMod val="50000"/>
                  </a:schemeClr>
                </a:solidFill>
              </a:rPr>
              <a:t>动词</a:t>
            </a:r>
          </a:p>
        </p:txBody>
      </p:sp>
      <p:sp>
        <p:nvSpPr>
          <p:cNvPr id="240" name="Shape 240"/>
          <p:cNvSpPr/>
          <p:nvPr/>
        </p:nvSpPr>
        <p:spPr>
          <a:xfrm>
            <a:off x="6685557" y="2200521"/>
            <a:ext cx="1" cy="1915988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8949957" y="1180201"/>
            <a:ext cx="1" cy="510541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8949957" y="2203458"/>
            <a:ext cx="794771" cy="632475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 flipH="1">
            <a:off x="8203670" y="2198490"/>
            <a:ext cx="746288" cy="1922348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685556" y="4594859"/>
            <a:ext cx="1" cy="447041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5" name="Shape 245"/>
          <p:cNvSpPr/>
          <p:nvPr/>
        </p:nvSpPr>
        <p:spPr>
          <a:xfrm>
            <a:off x="8188147" y="4594859"/>
            <a:ext cx="1" cy="447041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6" name="Shape 246"/>
          <p:cNvSpPr/>
          <p:nvPr/>
        </p:nvSpPr>
        <p:spPr>
          <a:xfrm>
            <a:off x="9690737" y="4594859"/>
            <a:ext cx="1" cy="447041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9690737" y="3363360"/>
            <a:ext cx="1" cy="757478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11214358" y="2192227"/>
            <a:ext cx="1" cy="2872699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49" name="Shape 249"/>
          <p:cNvSpPr/>
          <p:nvPr/>
        </p:nvSpPr>
        <p:spPr>
          <a:xfrm flipH="1">
            <a:off x="6685556" y="1187731"/>
            <a:ext cx="2275364" cy="483639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950605" y="1197395"/>
            <a:ext cx="2263754" cy="463283"/>
          </a:xfrm>
          <a:prstGeom prst="line">
            <a:avLst/>
          </a:prstGeom>
          <a:ln w="22225">
            <a:solidFill>
              <a:schemeClr val="tx2">
                <a:lumMod val="50000"/>
              </a:schemeClr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886718" y="4239259"/>
            <a:ext cx="514351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美联储主席本-伯南克昨天告诉媒体7000亿美元的救助资金将借给上百家银行、保险公司和汽车公司。</a:t>
            </a:r>
          </a:p>
        </p:txBody>
      </p:sp>
      <p:sp>
        <p:nvSpPr>
          <p:cNvPr id="252" name="Shape 252"/>
          <p:cNvSpPr/>
          <p:nvPr/>
        </p:nvSpPr>
        <p:spPr>
          <a:xfrm>
            <a:off x="2600024" y="4877640"/>
            <a:ext cx="492024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rPr dirty="0"/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25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38" name="Shape 638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pic>
        <p:nvPicPr>
          <p:cNvPr id="639" name="317CE45C-99FF-4CC3-BEB9-EEAE48E48D8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023" y="1791825"/>
            <a:ext cx="9149954" cy="3945856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Shape 640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5483" y="1333559"/>
            <a:ext cx="3794100" cy="4659704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45" name="Shape 645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646" name="Shape 646"/>
          <p:cNvSpPr/>
          <p:nvPr/>
        </p:nvSpPr>
        <p:spPr>
          <a:xfrm>
            <a:off x="1687653" y="2176679"/>
            <a:ext cx="336704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Two RNNs for encoder</a:t>
            </a:r>
          </a:p>
        </p:txBody>
      </p:sp>
      <p:sp>
        <p:nvSpPr>
          <p:cNvPr id="647" name="Shape 647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648" name="07D74AB0-09FF-4849-B8D0-64AAFD200D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705" y="1493259"/>
            <a:ext cx="4945931" cy="4542988"/>
          </a:xfrm>
          <a:prstGeom prst="rect">
            <a:avLst/>
          </a:prstGeom>
          <a:ln w="12700">
            <a:miter lim="400000"/>
          </a:ln>
        </p:spPr>
      </p:pic>
      <p:sp>
        <p:nvSpPr>
          <p:cNvPr id="649" name="Shape 649"/>
          <p:cNvSpPr/>
          <p:nvPr/>
        </p:nvSpPr>
        <p:spPr>
          <a:xfrm>
            <a:off x="4421379" y="3581597"/>
            <a:ext cx="650382" cy="624841"/>
          </a:xfrm>
          <a:prstGeom prst="ellips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7403023" y="2822673"/>
            <a:ext cx="650381" cy="624841"/>
          </a:xfrm>
          <a:prstGeom prst="ellips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1" name="Shape 651"/>
          <p:cNvSpPr/>
          <p:nvPr/>
        </p:nvSpPr>
        <p:spPr>
          <a:xfrm flipV="1">
            <a:off x="5064729" y="3246188"/>
            <a:ext cx="2369221" cy="625720"/>
          </a:xfrm>
          <a:prstGeom prst="lin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" name="Shape 660"/>
          <p:cNvSpPr/>
          <p:nvPr/>
        </p:nvSpPr>
        <p:spPr>
          <a:xfrm>
            <a:off x="1377433" y="4137233"/>
            <a:ext cx="3423281" cy="624841"/>
          </a:xfrm>
          <a:prstGeom prst="ellips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" name="Shape 661"/>
          <p:cNvSpPr/>
          <p:nvPr/>
        </p:nvSpPr>
        <p:spPr>
          <a:xfrm>
            <a:off x="6200890" y="3820567"/>
            <a:ext cx="3643286" cy="1764414"/>
          </a:xfrm>
          <a:prstGeom prst="ellips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" name="Shape 662"/>
          <p:cNvSpPr/>
          <p:nvPr/>
        </p:nvSpPr>
        <p:spPr>
          <a:xfrm>
            <a:off x="4758050" y="4482902"/>
            <a:ext cx="1495239" cy="1"/>
          </a:xfrm>
          <a:prstGeom prst="line">
            <a:avLst/>
          </a:prstGeom>
          <a:ln w="25400">
            <a:solidFill>
              <a:srgbClr val="A764B4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687654" y="1196788"/>
            <a:ext cx="3987006" cy="443753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5483" y="1333559"/>
            <a:ext cx="3794100" cy="4659704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Shape 67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74" name="Shape 674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675" name="Shape 675"/>
          <p:cNvSpPr/>
          <p:nvPr/>
        </p:nvSpPr>
        <p:spPr>
          <a:xfrm>
            <a:off x="1687653" y="2176679"/>
            <a:ext cx="289809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 err="1"/>
              <a:t>为什么用两个RNN</a:t>
            </a:r>
            <a:r>
              <a:rPr dirty="0"/>
              <a:t>？</a:t>
            </a:r>
          </a:p>
        </p:txBody>
      </p:sp>
      <p:sp>
        <p:nvSpPr>
          <p:cNvPr id="676" name="Shape 676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sp>
        <p:nvSpPr>
          <p:cNvPr id="677" name="Shape 677"/>
          <p:cNvSpPr/>
          <p:nvPr/>
        </p:nvSpPr>
        <p:spPr>
          <a:xfrm>
            <a:off x="4454340" y="3780280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 err="1"/>
              <a:t>对齐问题</a:t>
            </a:r>
            <a:endParaRPr dirty="0"/>
          </a:p>
        </p:txBody>
      </p:sp>
      <p:sp>
        <p:nvSpPr>
          <p:cNvPr id="678" name="Shape 678"/>
          <p:cNvSpPr/>
          <p:nvPr/>
        </p:nvSpPr>
        <p:spPr>
          <a:xfrm>
            <a:off x="2042393" y="4584680"/>
            <a:ext cx="290900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A764B4"/>
                </a:solidFill>
              </a:defRPr>
            </a:pPr>
            <a:r>
              <a:rPr dirty="0"/>
              <a:t>W</a:t>
            </a:r>
            <a:r>
              <a:rPr baseline="-5999" dirty="0"/>
              <a:t>1</a:t>
            </a:r>
            <a:r>
              <a:rPr dirty="0"/>
              <a:t>W</a:t>
            </a:r>
            <a:r>
              <a:rPr baseline="-5999" dirty="0"/>
              <a:t>2</a:t>
            </a:r>
            <a:r>
              <a:rPr dirty="0"/>
              <a:t>W</a:t>
            </a:r>
            <a:r>
              <a:rPr baseline="-5999" dirty="0"/>
              <a:t>3</a:t>
            </a:r>
            <a:r>
              <a:rPr dirty="0"/>
              <a:t>W</a:t>
            </a:r>
            <a:r>
              <a:rPr baseline="-5999" dirty="0"/>
              <a:t>4</a:t>
            </a:r>
            <a:r>
              <a:rPr dirty="0"/>
              <a:t>W</a:t>
            </a:r>
            <a:r>
              <a:rPr baseline="-5999" dirty="0"/>
              <a:t>5</a:t>
            </a:r>
            <a:r>
              <a:rPr dirty="0"/>
              <a:t>W</a:t>
            </a:r>
            <a:r>
              <a:rPr baseline="-5999" dirty="0"/>
              <a:t>6</a:t>
            </a:r>
            <a:r>
              <a:rPr dirty="0"/>
              <a:t>W</a:t>
            </a:r>
            <a:r>
              <a:rPr baseline="-5999" dirty="0"/>
              <a:t>7</a:t>
            </a:r>
          </a:p>
        </p:txBody>
      </p:sp>
      <p:sp>
        <p:nvSpPr>
          <p:cNvPr id="679" name="Shape 679"/>
          <p:cNvSpPr/>
          <p:nvPr/>
        </p:nvSpPr>
        <p:spPr>
          <a:xfrm>
            <a:off x="2606427" y="5633009"/>
            <a:ext cx="168568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A764B4"/>
                </a:solidFill>
              </a:defRPr>
            </a:pPr>
            <a:r>
              <a:t>S</a:t>
            </a:r>
            <a:r>
              <a:rPr baseline="-5999"/>
              <a:t>1</a:t>
            </a:r>
            <a:r>
              <a:t>S</a:t>
            </a:r>
            <a:r>
              <a:rPr baseline="-5999"/>
              <a:t>2</a:t>
            </a:r>
            <a:r>
              <a:t>S</a:t>
            </a:r>
            <a:r>
              <a:rPr baseline="-5999"/>
              <a:t>3</a:t>
            </a:r>
            <a:r>
              <a:t>S</a:t>
            </a:r>
            <a:r>
              <a:rPr baseline="-5999"/>
              <a:t>4</a:t>
            </a:r>
            <a:r>
              <a:t>S</a:t>
            </a:r>
            <a:r>
              <a:rPr baseline="-5999"/>
              <a:t>5</a:t>
            </a:r>
          </a:p>
        </p:txBody>
      </p:sp>
      <p:sp>
        <p:nvSpPr>
          <p:cNvPr id="680" name="Shape 680"/>
          <p:cNvSpPr/>
          <p:nvPr/>
        </p:nvSpPr>
        <p:spPr>
          <a:xfrm flipV="1">
            <a:off x="4274344" y="5044420"/>
            <a:ext cx="841667" cy="761804"/>
          </a:xfrm>
          <a:prstGeom prst="line">
            <a:avLst/>
          </a:prstGeom>
          <a:ln w="12700">
            <a:solidFill>
              <a:srgbClr val="A764B4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1" name="Shape 681"/>
          <p:cNvSpPr/>
          <p:nvPr/>
        </p:nvSpPr>
        <p:spPr>
          <a:xfrm flipH="1" flipV="1">
            <a:off x="2207007" y="4990544"/>
            <a:ext cx="422492" cy="830182"/>
          </a:xfrm>
          <a:prstGeom prst="line">
            <a:avLst/>
          </a:prstGeom>
          <a:ln w="12700">
            <a:solidFill>
              <a:srgbClr val="A764B4"/>
            </a:solidFill>
            <a:miter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" name="Shape 677"/>
          <p:cNvSpPr/>
          <p:nvPr/>
        </p:nvSpPr>
        <p:spPr>
          <a:xfrm>
            <a:off x="1684341" y="2939826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zh-CN" altLang="en-US" dirty="0" smtClean="0"/>
              <a:t>信息稀释</a:t>
            </a:r>
            <a:endParaRPr dirty="0"/>
          </a:p>
        </p:txBody>
      </p:sp>
      <p:sp>
        <p:nvSpPr>
          <p:cNvPr id="14" name="Shape 675"/>
          <p:cNvSpPr/>
          <p:nvPr/>
        </p:nvSpPr>
        <p:spPr>
          <a:xfrm>
            <a:off x="1667330" y="3757256"/>
            <a:ext cx="276133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zh-CN" altLang="en-US" dirty="0" smtClean="0"/>
              <a:t>为什么</a:t>
            </a:r>
            <a:r>
              <a:rPr lang="en-US" altLang="zh-CN" dirty="0" smtClean="0"/>
              <a:t>C</a:t>
            </a:r>
            <a:r>
              <a:rPr lang="zh-CN" altLang="en-US" dirty="0" smtClean="0"/>
              <a:t>需要变动？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44797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" grpId="0" animBg="1"/>
      <p:bldP spid="678" grpId="0" animBg="1"/>
      <p:bldP spid="679" grpId="0" animBg="1"/>
      <p:bldP spid="680" grpId="0" animBg="1"/>
      <p:bldP spid="681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5483" y="1333559"/>
            <a:ext cx="3794100" cy="4659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86" name="Shape 686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Deep API Learning</a:t>
            </a:r>
          </a:p>
        </p:txBody>
      </p:sp>
      <p:sp>
        <p:nvSpPr>
          <p:cNvPr id="687" name="Shape 687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cxnSp>
        <p:nvCxnSpPr>
          <p:cNvPr id="3" name="直接箭头连接符 2"/>
          <p:cNvCxnSpPr>
            <a:endCxn id="12" idx="3"/>
          </p:cNvCxnSpPr>
          <p:nvPr/>
        </p:nvCxnSpPr>
        <p:spPr>
          <a:xfrm flipH="1" flipV="1">
            <a:off x="4186010" y="2890810"/>
            <a:ext cx="3277109" cy="228908"/>
          </a:xfrm>
          <a:prstGeom prst="straightConnector1">
            <a:avLst/>
          </a:prstGeom>
          <a:noFill/>
          <a:ln w="25400" cap="flat">
            <a:solidFill>
              <a:srgbClr val="A764B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Shape 686"/>
          <p:cNvSpPr/>
          <p:nvPr/>
        </p:nvSpPr>
        <p:spPr>
          <a:xfrm>
            <a:off x="1992142" y="2659977"/>
            <a:ext cx="219386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altLang="zh-CN" dirty="0" smtClean="0"/>
              <a:t>Attention</a:t>
            </a:r>
            <a:r>
              <a:rPr lang="zh-CN" altLang="en-US" dirty="0" smtClean="0"/>
              <a:t>模型</a:t>
            </a:r>
            <a:endParaRPr dirty="0"/>
          </a:p>
        </p:txBody>
      </p:sp>
      <p:sp>
        <p:nvSpPr>
          <p:cNvPr id="14" name="Shape 686"/>
          <p:cNvSpPr/>
          <p:nvPr/>
        </p:nvSpPr>
        <p:spPr>
          <a:xfrm>
            <a:off x="1766032" y="4446136"/>
            <a:ext cx="27244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altLang="zh-CN" dirty="0" err="1" smtClean="0"/>
              <a:t>BiRNN</a:t>
            </a:r>
            <a:r>
              <a:rPr lang="en-US" altLang="zh-CN" dirty="0" smtClean="0"/>
              <a:t>(</a:t>
            </a:r>
            <a:r>
              <a:rPr lang="zh-CN" altLang="en-US" dirty="0" smtClean="0"/>
              <a:t>双向</a:t>
            </a:r>
            <a:r>
              <a:rPr lang="en-US" altLang="zh-CN" dirty="0"/>
              <a:t>RNN</a:t>
            </a:r>
            <a:r>
              <a:rPr lang="en-US" altLang="zh-CN" dirty="0" smtClean="0"/>
              <a:t>)</a:t>
            </a:r>
            <a:endParaRPr dirty="0"/>
          </a:p>
        </p:txBody>
      </p:sp>
      <p:cxnSp>
        <p:nvCxnSpPr>
          <p:cNvPr id="16" name="直接箭头连接符 15"/>
          <p:cNvCxnSpPr>
            <a:endCxn id="14" idx="3"/>
          </p:cNvCxnSpPr>
          <p:nvPr/>
        </p:nvCxnSpPr>
        <p:spPr>
          <a:xfrm flipH="1">
            <a:off x="4490494" y="4676968"/>
            <a:ext cx="1939474" cy="1"/>
          </a:xfrm>
          <a:prstGeom prst="straightConnector1">
            <a:avLst/>
          </a:prstGeom>
          <a:noFill/>
          <a:ln w="25400" cap="flat">
            <a:solidFill>
              <a:srgbClr val="A764B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0530" y="1374089"/>
            <a:ext cx="3794100" cy="4659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86" name="Shape 686"/>
          <p:cNvSpPr/>
          <p:nvPr/>
        </p:nvSpPr>
        <p:spPr>
          <a:xfrm>
            <a:off x="1443541" y="1374089"/>
            <a:ext cx="389625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altLang="zh-CN" dirty="0"/>
              <a:t>Attention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---Decoder</a:t>
            </a:r>
            <a:endParaRPr lang="zh-CN" altLang="en-US" dirty="0"/>
          </a:p>
        </p:txBody>
      </p:sp>
      <p:sp>
        <p:nvSpPr>
          <p:cNvPr id="687" name="Shape 687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51" y="2538325"/>
            <a:ext cx="3115235" cy="8432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35" y="2016705"/>
            <a:ext cx="3871913" cy="671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04" y="3209838"/>
            <a:ext cx="2201396" cy="1289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725" y="3453123"/>
            <a:ext cx="2748522" cy="9747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94" y="4571074"/>
            <a:ext cx="2399181" cy="5515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47" y="5234724"/>
            <a:ext cx="4794836" cy="6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980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0530" y="1374089"/>
            <a:ext cx="3794100" cy="4659704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85" name="Shape 685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86" name="Shape 686"/>
          <p:cNvSpPr/>
          <p:nvPr/>
        </p:nvSpPr>
        <p:spPr>
          <a:xfrm>
            <a:off x="1753722" y="1374089"/>
            <a:ext cx="327589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altLang="zh-CN" dirty="0" err="1" smtClean="0"/>
              <a:t>BiRnn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---Encoder</a:t>
            </a:r>
            <a:endParaRPr lang="zh-CN" altLang="en-US" dirty="0"/>
          </a:p>
        </p:txBody>
      </p:sp>
      <p:sp>
        <p:nvSpPr>
          <p:cNvPr id="687" name="Shape 687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07" y="2970516"/>
            <a:ext cx="4829175" cy="146685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H="1" flipV="1">
            <a:off x="4374776" y="3944471"/>
            <a:ext cx="3675531" cy="492895"/>
          </a:xfrm>
          <a:prstGeom prst="straightConnector1">
            <a:avLst/>
          </a:prstGeom>
          <a:noFill/>
          <a:ln w="25400" cap="flat">
            <a:solidFill>
              <a:srgbClr val="A764B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916706" y="3944471"/>
            <a:ext cx="2133601" cy="1219201"/>
          </a:xfrm>
          <a:prstGeom prst="straightConnector1">
            <a:avLst/>
          </a:prstGeom>
          <a:noFill/>
          <a:ln w="25400" cap="flat">
            <a:solidFill>
              <a:srgbClr val="A764B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902114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74" name="Shape 674"/>
          <p:cNvSpPr/>
          <p:nvPr/>
        </p:nvSpPr>
        <p:spPr>
          <a:xfrm>
            <a:off x="2454136" y="1885077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dirty="0"/>
              <a:t>Deep API Learning</a:t>
            </a:r>
          </a:p>
        </p:txBody>
      </p:sp>
      <p:sp>
        <p:nvSpPr>
          <p:cNvPr id="676" name="Shape 676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sp>
        <p:nvSpPr>
          <p:cNvPr id="13" name="Shape 674"/>
          <p:cNvSpPr/>
          <p:nvPr/>
        </p:nvSpPr>
        <p:spPr>
          <a:xfrm>
            <a:off x="1667330" y="3198655"/>
            <a:ext cx="485485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dirty="0" smtClean="0"/>
              <a:t>Encoder: Bidirectional RNN for</a:t>
            </a:r>
          </a:p>
          <a:p>
            <a:r>
              <a:rPr lang="en-US" dirty="0" smtClean="0"/>
              <a:t>Annotation Sequences</a:t>
            </a:r>
            <a:endParaRPr dirty="0"/>
          </a:p>
        </p:txBody>
      </p:sp>
      <p:sp>
        <p:nvSpPr>
          <p:cNvPr id="14" name="Shape 674"/>
          <p:cNvSpPr/>
          <p:nvPr/>
        </p:nvSpPr>
        <p:spPr>
          <a:xfrm>
            <a:off x="1667330" y="4431900"/>
            <a:ext cx="463524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rPr lang="en-US" dirty="0" smtClean="0"/>
              <a:t>Decoder: General Description</a:t>
            </a:r>
          </a:p>
        </p:txBody>
      </p:sp>
      <p:pic>
        <p:nvPicPr>
          <p:cNvPr id="15" name="32190130-450B-4EF0-AE84-A79E24BF2C5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0530" y="1374089"/>
            <a:ext cx="3794100" cy="465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92" name="Shape 692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pic>
        <p:nvPicPr>
          <p:cNvPr id="693" name="AEA876FD-7DA4-4786-B986-B1AD1A6903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1815302"/>
            <a:ext cx="11239500" cy="3898901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Shape 694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698" name="Shape 698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699" name="Shape 699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700" name="835BDF99-BB85-45FA-B29C-AED32BCA98A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1764" y="481454"/>
            <a:ext cx="9229760" cy="575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03" name="Shape 703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704" name="Shape 704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705" name="Shape 705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706" name="7B01CC2E-8DFC-4366-A59B-5C9CA496CA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1991" y="455381"/>
            <a:ext cx="9540200" cy="5947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256" name="Shape 256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257" name="Shape 257"/>
          <p:cNvSpPr/>
          <p:nvPr/>
        </p:nvSpPr>
        <p:spPr>
          <a:xfrm>
            <a:off x="1069060" y="1697522"/>
            <a:ext cx="4778832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第一阶段：20世纪50</a:t>
            </a:r>
            <a:r>
              <a:rPr>
                <a:solidFill>
                  <a:srgbClr val="229DC9"/>
                </a:solidFill>
              </a:rPr>
              <a:t>年代</a:t>
            </a:r>
            <a:r>
              <a:t>到70年代</a:t>
            </a:r>
          </a:p>
        </p:txBody>
      </p:sp>
      <p:sp>
        <p:nvSpPr>
          <p:cNvPr id="258" name="Shape 258"/>
          <p:cNvSpPr/>
          <p:nvPr/>
        </p:nvSpPr>
        <p:spPr>
          <a:xfrm>
            <a:off x="1890740" y="2863962"/>
            <a:ext cx="313547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The pen is in the box</a:t>
            </a:r>
          </a:p>
        </p:txBody>
      </p:sp>
      <p:sp>
        <p:nvSpPr>
          <p:cNvPr id="259" name="Shape 259"/>
          <p:cNvSpPr/>
          <p:nvPr/>
        </p:nvSpPr>
        <p:spPr>
          <a:xfrm>
            <a:off x="1890740" y="3871533"/>
            <a:ext cx="313547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The box is in the pen</a:t>
            </a:r>
          </a:p>
        </p:txBody>
      </p:sp>
      <p:sp>
        <p:nvSpPr>
          <p:cNvPr id="260" name="Shape 260"/>
          <p:cNvSpPr/>
          <p:nvPr/>
        </p:nvSpPr>
        <p:spPr>
          <a:xfrm>
            <a:off x="5255212" y="3104103"/>
            <a:ext cx="1208013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692226" y="2863962"/>
            <a:ext cx="16281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笔在盒子里</a:t>
            </a:r>
          </a:p>
        </p:txBody>
      </p:sp>
      <p:sp>
        <p:nvSpPr>
          <p:cNvPr id="262" name="Shape 262"/>
          <p:cNvSpPr/>
          <p:nvPr/>
        </p:nvSpPr>
        <p:spPr>
          <a:xfrm>
            <a:off x="5263420" y="4101402"/>
            <a:ext cx="1208013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6708641" y="3846133"/>
            <a:ext cx="16281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t>盒子在笔里</a:t>
            </a:r>
          </a:p>
        </p:txBody>
      </p:sp>
      <p:sp>
        <p:nvSpPr>
          <p:cNvPr id="264" name="Shape 264"/>
          <p:cNvSpPr/>
          <p:nvPr/>
        </p:nvSpPr>
        <p:spPr>
          <a:xfrm>
            <a:off x="8460026" y="3611183"/>
            <a:ext cx="739141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/>
            </a:lvl1pPr>
          </a:lstStyle>
          <a:p>
            <a:r>
              <a:t>？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710" name="Shape 710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711" name="Shape 711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712" name="7C7A2382-A830-4584-B121-4C76038FCB9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2343" y="450597"/>
            <a:ext cx="9555547" cy="5956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419100" y="0"/>
            <a:ext cx="1208013" cy="1041622"/>
          </a:xfrm>
          <a:prstGeom prst="rect">
            <a:avLst/>
          </a:prstGeom>
          <a:solidFill>
            <a:srgbClr val="A764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797446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C</a:t>
            </a:r>
          </a:p>
        </p:txBody>
      </p:sp>
      <p:sp>
        <p:nvSpPr>
          <p:cNvPr id="716" name="Shape 716"/>
          <p:cNvSpPr/>
          <p:nvPr/>
        </p:nvSpPr>
        <p:spPr>
          <a:xfrm>
            <a:off x="1687653" y="1374089"/>
            <a:ext cx="280284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A764B4"/>
                </a:solidFill>
              </a:defRPr>
            </a:lvl1pPr>
          </a:lstStyle>
          <a:p>
            <a:r>
              <a:t>Deep API Learning</a:t>
            </a:r>
          </a:p>
        </p:txBody>
      </p:sp>
      <p:sp>
        <p:nvSpPr>
          <p:cNvPr id="717" name="Shape 717"/>
          <p:cNvSpPr/>
          <p:nvPr/>
        </p:nvSpPr>
        <p:spPr>
          <a:xfrm>
            <a:off x="1667330" y="584200"/>
            <a:ext cx="344868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A764B4"/>
                </a:solidFill>
              </a:defRPr>
            </a:lvl1pPr>
          </a:lstStyle>
          <a:p>
            <a:r>
              <a:t>软件仓库挖掘—API Learning</a:t>
            </a:r>
          </a:p>
        </p:txBody>
      </p:sp>
      <p:pic>
        <p:nvPicPr>
          <p:cNvPr id="718" name="7D77888E-C529-46C2-946C-1006C085CCA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2871" y="405131"/>
            <a:ext cx="9701417" cy="6047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1739900" y="-114301"/>
            <a:ext cx="2093911" cy="1649415"/>
          </a:xfrm>
          <a:prstGeom prst="rect">
            <a:avLst/>
          </a:prstGeom>
          <a:solidFill>
            <a:srgbClr val="0070C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1" name="Shape 721"/>
          <p:cNvSpPr/>
          <p:nvPr/>
        </p:nvSpPr>
        <p:spPr>
          <a:xfrm>
            <a:off x="2002026" y="520997"/>
            <a:ext cx="14757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t>结论</a:t>
            </a:r>
          </a:p>
        </p:txBody>
      </p:sp>
      <p:sp>
        <p:nvSpPr>
          <p:cNvPr id="722" name="Shape 722"/>
          <p:cNvSpPr/>
          <p:nvPr/>
        </p:nvSpPr>
        <p:spPr>
          <a:xfrm>
            <a:off x="1739900" y="6477000"/>
            <a:ext cx="2093911" cy="1649414"/>
          </a:xfrm>
          <a:prstGeom prst="rect">
            <a:avLst/>
          </a:prstGeom>
          <a:solidFill>
            <a:srgbClr val="0070C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1820385" y="2105328"/>
            <a:ext cx="19329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自然语言处理</a:t>
            </a:r>
          </a:p>
        </p:txBody>
      </p:sp>
      <p:sp>
        <p:nvSpPr>
          <p:cNvPr id="724" name="Shape 724"/>
          <p:cNvSpPr/>
          <p:nvPr/>
        </p:nvSpPr>
        <p:spPr>
          <a:xfrm>
            <a:off x="5434329" y="2105328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语法语义</a:t>
            </a:r>
          </a:p>
        </p:txBody>
      </p:sp>
      <p:sp>
        <p:nvSpPr>
          <p:cNvPr id="725" name="Shape 725"/>
          <p:cNvSpPr/>
          <p:nvPr/>
        </p:nvSpPr>
        <p:spPr>
          <a:xfrm>
            <a:off x="8438674" y="2105328"/>
            <a:ext cx="13233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概率统计</a:t>
            </a:r>
          </a:p>
        </p:txBody>
      </p:sp>
      <p:sp>
        <p:nvSpPr>
          <p:cNvPr id="726" name="Shape 726"/>
          <p:cNvSpPr/>
          <p:nvPr/>
        </p:nvSpPr>
        <p:spPr>
          <a:xfrm>
            <a:off x="6965417" y="2378118"/>
            <a:ext cx="1323341" cy="1"/>
          </a:xfrm>
          <a:prstGeom prst="line">
            <a:avLst/>
          </a:prstGeom>
          <a:ln w="38100">
            <a:solidFill>
              <a:srgbClr val="1470C0"/>
            </a:solidFill>
            <a:miter/>
            <a:tailEnd type="triangle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1820385" y="3179733"/>
            <a:ext cx="19329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深度学习网络</a:t>
            </a:r>
          </a:p>
        </p:txBody>
      </p:sp>
      <p:sp>
        <p:nvSpPr>
          <p:cNvPr id="728" name="Shape 728"/>
          <p:cNvSpPr/>
          <p:nvPr/>
        </p:nvSpPr>
        <p:spPr>
          <a:xfrm>
            <a:off x="5434329" y="3201169"/>
            <a:ext cx="575894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rPr lang="zh-CN" altLang="en-US" dirty="0" smtClean="0"/>
              <a:t>马尔科夫模型到</a:t>
            </a:r>
            <a:r>
              <a:rPr dirty="0" smtClean="0"/>
              <a:t>RNN</a:t>
            </a:r>
            <a:r>
              <a:rPr lang="en-US" dirty="0" smtClean="0"/>
              <a:t> </a:t>
            </a:r>
            <a:r>
              <a:rPr dirty="0" smtClean="0"/>
              <a:t>Encoder-Decoder</a:t>
            </a:r>
            <a:endParaRPr dirty="0"/>
          </a:p>
        </p:txBody>
      </p:sp>
      <p:sp>
        <p:nvSpPr>
          <p:cNvPr id="729" name="Shape 729"/>
          <p:cNvSpPr/>
          <p:nvPr/>
        </p:nvSpPr>
        <p:spPr>
          <a:xfrm>
            <a:off x="1820385" y="4254139"/>
            <a:ext cx="19329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软件仓库挖掘</a:t>
            </a:r>
          </a:p>
        </p:txBody>
      </p:sp>
      <p:sp>
        <p:nvSpPr>
          <p:cNvPr id="730" name="Shape 730"/>
          <p:cNvSpPr/>
          <p:nvPr/>
        </p:nvSpPr>
        <p:spPr>
          <a:xfrm>
            <a:off x="5434329" y="4248135"/>
            <a:ext cx="586304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1470C0"/>
                </a:solidFill>
              </a:defRPr>
            </a:lvl1pPr>
          </a:lstStyle>
          <a:p>
            <a:r>
              <a:t>RNN Encoder-Decoder、API 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1739900" y="-114301"/>
            <a:ext cx="2093911" cy="1649415"/>
          </a:xfrm>
          <a:prstGeom prst="rect">
            <a:avLst/>
          </a:prstGeom>
          <a:solidFill>
            <a:srgbClr val="0070C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2002026" y="520997"/>
            <a:ext cx="1552089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FFFFFF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t>END</a:t>
            </a:r>
          </a:p>
        </p:txBody>
      </p:sp>
      <p:sp>
        <p:nvSpPr>
          <p:cNvPr id="734" name="Shape 734"/>
          <p:cNvSpPr/>
          <p:nvPr/>
        </p:nvSpPr>
        <p:spPr>
          <a:xfrm>
            <a:off x="1739900" y="6477000"/>
            <a:ext cx="2093911" cy="1649414"/>
          </a:xfrm>
          <a:prstGeom prst="rect">
            <a:avLst/>
          </a:prstGeom>
          <a:solidFill>
            <a:srgbClr val="0070C0"/>
          </a:solidFill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7036762" y="3783887"/>
            <a:ext cx="2961530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1470C0"/>
                </a:solidFill>
                <a:latin typeface="方正超粗黑_GBK"/>
                <a:ea typeface="方正超粗黑_GBK"/>
                <a:cs typeface="方正超粗黑_GBK"/>
                <a:sym typeface="方正超粗黑_GBK"/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268" name="Shape 268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269" name="Shape 269"/>
          <p:cNvSpPr/>
          <p:nvPr/>
        </p:nvSpPr>
        <p:spPr>
          <a:xfrm>
            <a:off x="1069060" y="1697522"/>
            <a:ext cx="421968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第二阶段：20世纪70年代以后</a:t>
            </a:r>
          </a:p>
          <a:p>
            <a:pPr>
              <a:defRPr sz="2400"/>
            </a:pPr>
            <a:r>
              <a:t>                  从规则到统计</a:t>
            </a:r>
          </a:p>
        </p:txBody>
      </p:sp>
      <p:sp>
        <p:nvSpPr>
          <p:cNvPr id="270" name="Shape 270"/>
          <p:cNvSpPr/>
          <p:nvPr/>
        </p:nvSpPr>
        <p:spPr>
          <a:xfrm>
            <a:off x="2184325" y="3485103"/>
            <a:ext cx="3049853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/>
            </a:lvl1pPr>
          </a:lstStyle>
          <a:p>
            <a:r>
              <a:t>弗里德里克.贾里尼克</a:t>
            </a:r>
          </a:p>
        </p:txBody>
      </p:sp>
      <p:pic>
        <p:nvPicPr>
          <p:cNvPr id="271" name="58_100916195719_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996" y="943018"/>
            <a:ext cx="2673512" cy="410302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6131455" y="5473207"/>
            <a:ext cx="499659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l" defTabSz="457200">
              <a:defRPr sz="1400" b="0">
                <a:solidFill>
                  <a:srgbClr val="252525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Frederick Jelinek</a:t>
            </a:r>
            <a:r>
              <a:t> (18 November 1932 – 14 September 2010)</a:t>
            </a:r>
          </a:p>
        </p:txBody>
      </p:sp>
      <p:sp>
        <p:nvSpPr>
          <p:cNvPr id="273" name="Shape 273"/>
          <p:cNvSpPr/>
          <p:nvPr/>
        </p:nvSpPr>
        <p:spPr>
          <a:xfrm>
            <a:off x="2789389" y="4095912"/>
            <a:ext cx="183972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IBM华生实验室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285" name="Shape 285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286" name="Shape 286"/>
          <p:cNvSpPr/>
          <p:nvPr/>
        </p:nvSpPr>
        <p:spPr>
          <a:xfrm>
            <a:off x="1069060" y="1697522"/>
            <a:ext cx="421968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第二阶段：20世纪70年代以后</a:t>
            </a:r>
          </a:p>
          <a:p>
            <a:pPr>
              <a:defRPr sz="2400"/>
            </a:pPr>
            <a:r>
              <a:t>                  从规则到统计</a:t>
            </a:r>
          </a:p>
        </p:txBody>
      </p:sp>
      <p:sp>
        <p:nvSpPr>
          <p:cNvPr id="287" name="Shape 287"/>
          <p:cNvSpPr/>
          <p:nvPr/>
        </p:nvSpPr>
        <p:spPr>
          <a:xfrm>
            <a:off x="5349821" y="1212703"/>
            <a:ext cx="540503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1.美联储主席本-伯南克昨天告诉媒体7000亿美元的救助资金将借给上百家银行、保险公司和汽车公司。</a:t>
            </a:r>
          </a:p>
        </p:txBody>
      </p:sp>
      <p:sp>
        <p:nvSpPr>
          <p:cNvPr id="288" name="Shape 288"/>
          <p:cNvSpPr/>
          <p:nvPr/>
        </p:nvSpPr>
        <p:spPr>
          <a:xfrm>
            <a:off x="5349821" y="2680546"/>
            <a:ext cx="540503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2.本-伯南克美联储主席昨天7000亿美元的救助资金告诉媒体将借给银行、保险公司和汽车公司上百家。</a:t>
            </a:r>
          </a:p>
        </p:txBody>
      </p:sp>
      <p:sp>
        <p:nvSpPr>
          <p:cNvPr id="289" name="Shape 289"/>
          <p:cNvSpPr/>
          <p:nvPr/>
        </p:nvSpPr>
        <p:spPr>
          <a:xfrm>
            <a:off x="5349821" y="4148390"/>
            <a:ext cx="540503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3</a:t>
            </a:r>
            <a:r>
              <a:rPr dirty="0" smtClean="0"/>
              <a:t>.</a:t>
            </a:r>
            <a:r>
              <a:rPr lang="zh-CN" altLang="en-US" dirty="0"/>
              <a:t>本</a:t>
            </a:r>
            <a:r>
              <a:rPr lang="en-US" altLang="zh-CN" dirty="0"/>
              <a:t>-</a:t>
            </a:r>
            <a:r>
              <a:rPr lang="zh-CN" altLang="en-US" dirty="0"/>
              <a:t>伯南克美联储主席昨天</a:t>
            </a:r>
            <a:r>
              <a:rPr lang="en-US" altLang="zh-CN" dirty="0"/>
              <a:t>7000</a:t>
            </a:r>
            <a:r>
              <a:rPr lang="zh-CN" altLang="en-US" dirty="0"/>
              <a:t>亿美元的救助资金告诉媒体将借给银行、保险公司和汽车公司上百家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290" name="Shape 290"/>
          <p:cNvSpPr/>
          <p:nvPr/>
        </p:nvSpPr>
        <p:spPr>
          <a:xfrm>
            <a:off x="1228285" y="3485103"/>
            <a:ext cx="390123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    </a:t>
            </a:r>
            <a:r>
              <a:rPr dirty="0" err="1"/>
              <a:t>一个句子是否合理，就看它的可能性大小如何</a:t>
            </a:r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0954169" y="1406226"/>
            <a:ext cx="63140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10</a:t>
            </a:r>
            <a:r>
              <a:rPr baseline="31999" dirty="0"/>
              <a:t>-20</a:t>
            </a:r>
          </a:p>
        </p:txBody>
      </p:sp>
      <p:sp>
        <p:nvSpPr>
          <p:cNvPr id="292" name="Shape 292"/>
          <p:cNvSpPr/>
          <p:nvPr/>
        </p:nvSpPr>
        <p:spPr>
          <a:xfrm>
            <a:off x="10954169" y="2887893"/>
            <a:ext cx="63140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  <a:r>
              <a:rPr baseline="31999"/>
              <a:t>-25</a:t>
            </a:r>
          </a:p>
        </p:txBody>
      </p:sp>
      <p:sp>
        <p:nvSpPr>
          <p:cNvPr id="293" name="Shape 293"/>
          <p:cNvSpPr/>
          <p:nvPr/>
        </p:nvSpPr>
        <p:spPr>
          <a:xfrm>
            <a:off x="10954169" y="4369560"/>
            <a:ext cx="63140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10</a:t>
            </a:r>
            <a:r>
              <a:rPr baseline="31999"/>
              <a:t>-70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91" grpId="0" animBg="1"/>
      <p:bldP spid="292" grpId="0" animBg="1"/>
      <p:bldP spid="29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425106" y="0"/>
            <a:ext cx="1208014" cy="1041622"/>
          </a:xfrm>
          <a:prstGeom prst="rect">
            <a:avLst/>
          </a:prstGeom>
          <a:solidFill>
            <a:srgbClr val="219DC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811955" y="202040"/>
            <a:ext cx="434316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FFFFFF"/>
                </a:solidFill>
                <a:latin typeface="方正大黑_GBK"/>
                <a:ea typeface="方正大黑_GBK"/>
                <a:cs typeface="方正大黑_GBK"/>
                <a:sym typeface="方正大黑_GBK"/>
              </a:defRPr>
            </a:lvl1pPr>
          </a:lstStyle>
          <a:p>
            <a:r>
              <a:t>A</a:t>
            </a:r>
          </a:p>
        </p:txBody>
      </p:sp>
      <p:sp>
        <p:nvSpPr>
          <p:cNvPr id="297" name="Shape 297"/>
          <p:cNvSpPr/>
          <p:nvPr/>
        </p:nvSpPr>
        <p:spPr>
          <a:xfrm>
            <a:off x="1658011" y="584050"/>
            <a:ext cx="1628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自然语言处理</a:t>
            </a:r>
          </a:p>
        </p:txBody>
      </p:sp>
      <p:sp>
        <p:nvSpPr>
          <p:cNvPr id="298" name="Shape 298"/>
          <p:cNvSpPr/>
          <p:nvPr/>
        </p:nvSpPr>
        <p:spPr>
          <a:xfrm>
            <a:off x="1069060" y="1697522"/>
            <a:ext cx="4219685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第二阶段：20世纪70年代以后</a:t>
            </a:r>
          </a:p>
          <a:p>
            <a:pPr>
              <a:defRPr sz="2400"/>
            </a:pPr>
            <a:r>
              <a:t>                  从规则到统计</a:t>
            </a:r>
          </a:p>
        </p:txBody>
      </p:sp>
      <p:sp>
        <p:nvSpPr>
          <p:cNvPr id="299" name="Shape 299"/>
          <p:cNvSpPr/>
          <p:nvPr/>
        </p:nvSpPr>
        <p:spPr>
          <a:xfrm>
            <a:off x="5754904" y="1512763"/>
            <a:ext cx="540503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假定S表示一个有意义的句子</a:t>
            </a:r>
          </a:p>
        </p:txBody>
      </p:sp>
      <p:sp>
        <p:nvSpPr>
          <p:cNvPr id="300" name="Shape 300"/>
          <p:cNvSpPr/>
          <p:nvPr/>
        </p:nvSpPr>
        <p:spPr>
          <a:xfrm>
            <a:off x="5754904" y="2980607"/>
            <a:ext cx="540503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P(S) = P(w</a:t>
            </a:r>
            <a:r>
              <a:rPr baseline="-5999" dirty="0"/>
              <a:t>1</a:t>
            </a:r>
            <a:r>
              <a:rPr dirty="0"/>
              <a:t>, w</a:t>
            </a:r>
            <a:r>
              <a:rPr baseline="-5999" dirty="0"/>
              <a:t>2</a:t>
            </a:r>
            <a:r>
              <a:rPr dirty="0"/>
              <a:t>, w</a:t>
            </a:r>
            <a:r>
              <a:rPr baseline="-5999" dirty="0"/>
              <a:t>3</a:t>
            </a:r>
            <a:r>
              <a:rPr dirty="0"/>
              <a:t>, w</a:t>
            </a:r>
            <a:r>
              <a:rPr baseline="-5999" dirty="0"/>
              <a:t>4</a:t>
            </a:r>
            <a:r>
              <a:rPr dirty="0"/>
              <a:t>, w</a:t>
            </a:r>
            <a:r>
              <a:rPr baseline="-5999" dirty="0"/>
              <a:t>5</a:t>
            </a:r>
            <a:r>
              <a:rPr dirty="0"/>
              <a:t>, w</a:t>
            </a:r>
            <a:r>
              <a:rPr baseline="-5999" dirty="0"/>
              <a:t>6</a:t>
            </a:r>
            <a:r>
              <a:rPr dirty="0"/>
              <a:t>……</a:t>
            </a:r>
            <a:r>
              <a:rPr dirty="0" err="1"/>
              <a:t>w</a:t>
            </a:r>
            <a:r>
              <a:rPr baseline="-5999" dirty="0" err="1"/>
              <a:t>n</a:t>
            </a:r>
            <a:r>
              <a:rPr dirty="0"/>
              <a:t>)</a:t>
            </a:r>
          </a:p>
        </p:txBody>
      </p:sp>
      <p:sp>
        <p:nvSpPr>
          <p:cNvPr id="301" name="Shape 301"/>
          <p:cNvSpPr/>
          <p:nvPr/>
        </p:nvSpPr>
        <p:spPr>
          <a:xfrm>
            <a:off x="1228285" y="3485103"/>
            <a:ext cx="390123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t>    一个句子是否合理，就看它的可能性大小如何</a:t>
            </a:r>
          </a:p>
        </p:txBody>
      </p:sp>
      <p:sp>
        <p:nvSpPr>
          <p:cNvPr id="302" name="Shape 302"/>
          <p:cNvSpPr/>
          <p:nvPr/>
        </p:nvSpPr>
        <p:spPr>
          <a:xfrm>
            <a:off x="5754904" y="2047570"/>
            <a:ext cx="5405038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S = (w</a:t>
            </a:r>
            <a:r>
              <a:rPr baseline="-5999" dirty="0"/>
              <a:t>1</a:t>
            </a:r>
            <a:r>
              <a:rPr dirty="0"/>
              <a:t>, w</a:t>
            </a:r>
            <a:r>
              <a:rPr baseline="-5999" dirty="0"/>
              <a:t>2</a:t>
            </a:r>
            <a:r>
              <a:rPr dirty="0"/>
              <a:t>, w</a:t>
            </a:r>
            <a:r>
              <a:rPr baseline="-5999" dirty="0"/>
              <a:t>3</a:t>
            </a:r>
            <a:r>
              <a:rPr dirty="0"/>
              <a:t>, w</a:t>
            </a:r>
            <a:r>
              <a:rPr baseline="-5999" dirty="0"/>
              <a:t>4</a:t>
            </a:r>
            <a:r>
              <a:rPr dirty="0"/>
              <a:t>, w</a:t>
            </a:r>
            <a:r>
              <a:rPr baseline="-5999" dirty="0"/>
              <a:t>5</a:t>
            </a:r>
            <a:r>
              <a:rPr dirty="0"/>
              <a:t>, w</a:t>
            </a:r>
            <a:r>
              <a:rPr baseline="-5999" dirty="0"/>
              <a:t>6</a:t>
            </a:r>
            <a:r>
              <a:rPr dirty="0"/>
              <a:t>……</a:t>
            </a:r>
            <a:r>
              <a:rPr dirty="0" err="1"/>
              <a:t>w</a:t>
            </a:r>
            <a:r>
              <a:rPr baseline="-5999" dirty="0" err="1"/>
              <a:t>n</a:t>
            </a:r>
            <a:r>
              <a:rPr dirty="0"/>
              <a:t>)</a:t>
            </a:r>
          </a:p>
          <a:p>
            <a:r>
              <a:rPr dirty="0" err="1"/>
              <a:t>n为句子长度</a:t>
            </a:r>
            <a:endParaRPr dirty="0"/>
          </a:p>
        </p:txBody>
      </p:sp>
      <p:sp>
        <p:nvSpPr>
          <p:cNvPr id="303" name="Shape 303"/>
          <p:cNvSpPr/>
          <p:nvPr/>
        </p:nvSpPr>
        <p:spPr>
          <a:xfrm rot="5400000">
            <a:off x="7565898" y="3592174"/>
            <a:ext cx="720758" cy="512190"/>
          </a:xfrm>
          <a:prstGeom prst="rightArrow">
            <a:avLst>
              <a:gd name="adj1" fmla="val 37774"/>
              <a:gd name="adj2" fmla="val 82221"/>
            </a:avLst>
          </a:prstGeom>
          <a:solidFill>
            <a:srgbClr val="229DC9"/>
          </a:solidFill>
          <a:ln w="12700">
            <a:solidFill>
              <a:srgbClr val="229DC9"/>
            </a:solidFill>
            <a:miter/>
          </a:ln>
        </p:spPr>
        <p:txBody>
          <a:bodyPr lIns="45719" rIns="45719" anchor="ctr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5754904" y="4325560"/>
            <a:ext cx="540503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P(S) = P(w</a:t>
            </a:r>
            <a:r>
              <a:rPr baseline="-5999" dirty="0"/>
              <a:t>1</a:t>
            </a:r>
            <a:r>
              <a:rPr dirty="0"/>
              <a:t>)P(w</a:t>
            </a:r>
            <a:r>
              <a:rPr baseline="-5999" dirty="0"/>
              <a:t>2</a:t>
            </a:r>
            <a:r>
              <a:rPr dirty="0"/>
              <a:t>|w</a:t>
            </a:r>
            <a:r>
              <a:rPr baseline="-5999" dirty="0"/>
              <a:t>1</a:t>
            </a:r>
            <a:r>
              <a:rPr dirty="0"/>
              <a:t>)P(w</a:t>
            </a:r>
            <a:r>
              <a:rPr baseline="-5999" dirty="0"/>
              <a:t>3</a:t>
            </a:r>
            <a:r>
              <a:rPr dirty="0"/>
              <a:t>|w</a:t>
            </a:r>
            <a:r>
              <a:rPr baseline="-5999" dirty="0"/>
              <a:t>1</a:t>
            </a:r>
            <a:r>
              <a:rPr dirty="0"/>
              <a:t>,w</a:t>
            </a:r>
            <a:r>
              <a:rPr baseline="-5999" dirty="0"/>
              <a:t>2</a:t>
            </a:r>
            <a:r>
              <a:rPr dirty="0"/>
              <a:t>)……</a:t>
            </a:r>
          </a:p>
          <a:p>
            <a:r>
              <a:rPr dirty="0"/>
              <a:t>           P(w</a:t>
            </a:r>
            <a:r>
              <a:rPr baseline="-5999" dirty="0"/>
              <a:t>n</a:t>
            </a:r>
            <a:r>
              <a:rPr dirty="0"/>
              <a:t>,|w</a:t>
            </a:r>
            <a:r>
              <a:rPr baseline="-25000" dirty="0"/>
              <a:t>1</a:t>
            </a:r>
            <a:r>
              <a:rPr dirty="0"/>
              <a:t>,w</a:t>
            </a:r>
            <a:r>
              <a:rPr baseline="-25000" dirty="0"/>
              <a:t>2</a:t>
            </a:r>
            <a:r>
              <a:rPr dirty="0"/>
              <a:t>,w</a:t>
            </a:r>
            <a:r>
              <a:rPr baseline="-25000" dirty="0"/>
              <a:t>3</a:t>
            </a:r>
            <a:r>
              <a:rPr dirty="0"/>
              <a:t>,…w</a:t>
            </a:r>
            <a:r>
              <a:rPr baseline="-25000" dirty="0"/>
              <a:t>n-1</a:t>
            </a:r>
            <a:r>
              <a:rPr dirty="0"/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FFFFFF"/>
      </a:dk1>
      <a:lt1>
        <a:srgbClr val="219DC9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219DC9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just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219DC9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1108</Words>
  <Application>Microsoft Office PowerPoint</Application>
  <PresentationFormat>宽屏</PresentationFormat>
  <Paragraphs>354</Paragraphs>
  <Slides>63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3" baseType="lpstr">
      <vt:lpstr>方正超粗黑_GBK</vt:lpstr>
      <vt:lpstr>方正大黑_GBK</vt:lpstr>
      <vt:lpstr>黑体</vt:lpstr>
      <vt:lpstr>微软雅黑</vt:lpstr>
      <vt:lpstr>Arial</vt:lpstr>
      <vt:lpstr>Calibri</vt:lpstr>
      <vt:lpstr>Calibri Light</vt:lpstr>
      <vt:lpstr>Cambria Math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QL Wang</dc:creator>
  <cp:lastModifiedBy>QL Wang</cp:lastModifiedBy>
  <cp:revision>55</cp:revision>
  <dcterms:modified xsi:type="dcterms:W3CDTF">2017-01-17T14:45:28Z</dcterms:modified>
</cp:coreProperties>
</file>